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9"/>
  </p:handoutMasterIdLst>
  <p:sldIdLst>
    <p:sldId id="256" r:id="rId2"/>
    <p:sldId id="257" r:id="rId3"/>
    <p:sldId id="259" r:id="rId4"/>
    <p:sldId id="258" r:id="rId5"/>
    <p:sldId id="260" r:id="rId6"/>
    <p:sldId id="261" r:id="rId7"/>
    <p:sldId id="262" r:id="rId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10326AE-1674-4912-B941-9C8E27CF446F}" type="datetimeFigureOut">
              <a:rPr lang="en-US" smtClean="0"/>
              <a:t>12/19/2014</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0638FF6E-296E-426B-ABB8-AC39649363AC}" type="slidenum">
              <a:rPr lang="en-US" smtClean="0"/>
              <a:t>‹#›</a:t>
            </a:fld>
            <a:endParaRPr lang="en-US"/>
          </a:p>
        </p:txBody>
      </p:sp>
    </p:spTree>
    <p:extLst>
      <p:ext uri="{BB962C8B-B14F-4D97-AF65-F5344CB8AC3E}">
        <p14:creationId xmlns:p14="http://schemas.microsoft.com/office/powerpoint/2010/main" val="39013636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EB981C0-32BC-4943-A9B7-2ED339525855}" type="datetimeFigureOut">
              <a:rPr lang="en-US" smtClean="0"/>
              <a:t>12/19/2014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DA64713-DC41-48E5-BAB0-9EA931ADBFE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B981C0-32BC-4943-A9B7-2ED339525855}" type="datetimeFigureOut">
              <a:rPr lang="en-US" smtClean="0"/>
              <a:t>12/19/2014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64713-DC41-48E5-BAB0-9EA931ADBFE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B981C0-32BC-4943-A9B7-2ED339525855}" type="datetimeFigureOut">
              <a:rPr lang="en-US" smtClean="0"/>
              <a:t>12/19/2014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64713-DC41-48E5-BAB0-9EA931ADBFE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B981C0-32BC-4943-A9B7-2ED339525855}" type="datetimeFigureOut">
              <a:rPr lang="en-US" smtClean="0"/>
              <a:t>12/19/2014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64713-DC41-48E5-BAB0-9EA931ADBFE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EB981C0-32BC-4943-A9B7-2ED339525855}" type="datetimeFigureOut">
              <a:rPr lang="en-US" smtClean="0"/>
              <a:t>12/19/2014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64713-DC41-48E5-BAB0-9EA931ADBFE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EB981C0-32BC-4943-A9B7-2ED339525855}" type="datetimeFigureOut">
              <a:rPr lang="en-US" smtClean="0"/>
              <a:t>12/19/2014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A64713-DC41-48E5-BAB0-9EA931ADBFE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EB981C0-32BC-4943-A9B7-2ED339525855}" type="datetimeFigureOut">
              <a:rPr lang="en-US" smtClean="0"/>
              <a:t>12/19/2014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A64713-DC41-48E5-BAB0-9EA931ADBFE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EB981C0-32BC-4943-A9B7-2ED339525855}" type="datetimeFigureOut">
              <a:rPr lang="en-US" smtClean="0"/>
              <a:t>12/19/2014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A64713-DC41-48E5-BAB0-9EA931ADBFE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B981C0-32BC-4943-A9B7-2ED339525855}" type="datetimeFigureOut">
              <a:rPr lang="en-US" smtClean="0"/>
              <a:t>12/19/2014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A64713-DC41-48E5-BAB0-9EA931ADBFE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EB981C0-32BC-4943-A9B7-2ED339525855}" type="datetimeFigureOut">
              <a:rPr lang="en-US" smtClean="0"/>
              <a:t>12/19/2014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A64713-DC41-48E5-BAB0-9EA931ADBFE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EB981C0-32BC-4943-A9B7-2ED339525855}" type="datetimeFigureOut">
              <a:rPr lang="en-US" smtClean="0"/>
              <a:t>12/19/2014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DA64713-DC41-48E5-BAB0-9EA931ADBFE6}"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EB981C0-32BC-4943-A9B7-2ED339525855}" type="datetimeFigureOut">
              <a:rPr lang="en-US" smtClean="0"/>
              <a:t>12/19/2014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DA64713-DC41-48E5-BAB0-9EA931ADBFE6}"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hyperlink" Target="http://seaflex.net/index.php?option=com_content&amp;view=article&amp;id=27:seaflex-mooring-system&amp;catid=23&amp;Itemid=10" TargetMode="Externa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851648" cy="1828800"/>
          </a:xfrm>
        </p:spPr>
        <p:txBody>
          <a:bodyPr/>
          <a:lstStyle/>
          <a:p>
            <a:r>
              <a:rPr lang="en-US" dirty="0" smtClean="0"/>
              <a:t>Mooring Use in Brunswick Waters</a:t>
            </a:r>
            <a:endParaRPr lang="en-US" dirty="0"/>
          </a:p>
        </p:txBody>
      </p:sp>
      <p:sp>
        <p:nvSpPr>
          <p:cNvPr id="3" name="Subtitle 2"/>
          <p:cNvSpPr>
            <a:spLocks noGrp="1"/>
          </p:cNvSpPr>
          <p:nvPr>
            <p:ph type="subTitle" idx="1"/>
          </p:nvPr>
        </p:nvSpPr>
        <p:spPr>
          <a:xfrm>
            <a:off x="533400" y="4953000"/>
            <a:ext cx="7854696" cy="1752600"/>
          </a:xfrm>
        </p:spPr>
        <p:txBody>
          <a:bodyPr/>
          <a:lstStyle/>
          <a:p>
            <a:r>
              <a:rPr lang="en-US" dirty="0" smtClean="0"/>
              <a:t>Types of Moorings used along the Brunswick Coastline</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0"/>
            <a:ext cx="7162800" cy="2518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6635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793" y="609600"/>
            <a:ext cx="8229600" cy="838200"/>
          </a:xfrm>
        </p:spPr>
        <p:txBody>
          <a:bodyPr>
            <a:normAutofit/>
          </a:bodyPr>
          <a:lstStyle/>
          <a:p>
            <a:pPr algn="ctr"/>
            <a:r>
              <a:rPr lang="en-US" dirty="0" smtClean="0"/>
              <a:t>Traditional Style Moorings</a:t>
            </a:r>
            <a:endParaRPr lang="en-US" dirty="0"/>
          </a:p>
        </p:txBody>
      </p:sp>
      <p:pic>
        <p:nvPicPr>
          <p:cNvPr id="2050" name="Picture 2" descr="mooring anchors look like inverted mushroo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600200"/>
            <a:ext cx="2777275" cy="18528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 seat cushions protective cover anchor connector anchor block o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2438400" cy="18768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3505200"/>
            <a:ext cx="2743200" cy="381000"/>
          </a:xfrm>
          <a:prstGeom prst="rect">
            <a:avLst/>
          </a:prstGeom>
          <a:noFill/>
        </p:spPr>
        <p:txBody>
          <a:bodyPr wrap="square" rtlCol="0">
            <a:spAutoFit/>
          </a:bodyPr>
          <a:lstStyle/>
          <a:p>
            <a:pPr algn="ctr"/>
            <a:r>
              <a:rPr lang="en-US" dirty="0" smtClean="0"/>
              <a:t>Block (Dead Weight)</a:t>
            </a:r>
            <a:endParaRPr lang="en-US" dirty="0"/>
          </a:p>
        </p:txBody>
      </p:sp>
      <p:sp>
        <p:nvSpPr>
          <p:cNvPr id="8" name="TextBox 7"/>
          <p:cNvSpPr txBox="1"/>
          <p:nvPr/>
        </p:nvSpPr>
        <p:spPr>
          <a:xfrm>
            <a:off x="3048000" y="3485260"/>
            <a:ext cx="2743200" cy="381000"/>
          </a:xfrm>
          <a:prstGeom prst="rect">
            <a:avLst/>
          </a:prstGeom>
          <a:noFill/>
        </p:spPr>
        <p:txBody>
          <a:bodyPr wrap="square" rtlCol="0">
            <a:spAutoFit/>
          </a:bodyPr>
          <a:lstStyle/>
          <a:p>
            <a:pPr algn="ctr"/>
            <a:r>
              <a:rPr lang="en-US" dirty="0" smtClean="0"/>
              <a:t>Mushroom</a:t>
            </a:r>
            <a:endParaRPr lang="en-US" dirty="0"/>
          </a:p>
        </p:txBody>
      </p:sp>
      <p:pic>
        <p:nvPicPr>
          <p:cNvPr id="2054" name="Picture 6" descr="https://sp.yimg.com/ib/th?id=HN.608004384068208807&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600200"/>
            <a:ext cx="2514600" cy="175260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021224" y="3477739"/>
            <a:ext cx="2743200" cy="381000"/>
          </a:xfrm>
          <a:prstGeom prst="rect">
            <a:avLst/>
          </a:prstGeom>
          <a:noFill/>
        </p:spPr>
        <p:txBody>
          <a:bodyPr wrap="square" rtlCol="0">
            <a:spAutoFit/>
          </a:bodyPr>
          <a:lstStyle/>
          <a:p>
            <a:pPr algn="ctr"/>
            <a:r>
              <a:rPr lang="en-US" dirty="0" err="1" smtClean="0"/>
              <a:t>Dor-mor</a:t>
            </a:r>
            <a:endParaRPr lang="en-US" dirty="0"/>
          </a:p>
        </p:txBody>
      </p:sp>
      <p:pic>
        <p:nvPicPr>
          <p:cNvPr id="11" name="Picture 10" descr="http://www.capeelizabeth.com/services/public_safety/harbormaster/standards/Mooring_Gear.jpg"/>
          <p:cNvPicPr/>
          <p:nvPr/>
        </p:nvPicPr>
        <p:blipFill>
          <a:blip r:embed="rId5">
            <a:extLst>
              <a:ext uri="{28A0092B-C50C-407E-A947-70E740481C1C}">
                <a14:useLocalDpi xmlns:a14="http://schemas.microsoft.com/office/drawing/2010/main" val="0"/>
              </a:ext>
            </a:extLst>
          </a:blip>
          <a:srcRect/>
          <a:stretch>
            <a:fillRect/>
          </a:stretch>
        </p:blipFill>
        <p:spPr bwMode="auto">
          <a:xfrm>
            <a:off x="623131" y="3886200"/>
            <a:ext cx="7848600" cy="2590800"/>
          </a:xfrm>
          <a:prstGeom prst="rect">
            <a:avLst/>
          </a:prstGeom>
          <a:noFill/>
          <a:ln>
            <a:noFill/>
          </a:ln>
        </p:spPr>
      </p:pic>
    </p:spTree>
    <p:extLst>
      <p:ext uri="{BB962C8B-B14F-4D97-AF65-F5344CB8AC3E}">
        <p14:creationId xmlns:p14="http://schemas.microsoft.com/office/powerpoint/2010/main" val="895305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80288"/>
          </a:xfrm>
        </p:spPr>
        <p:txBody>
          <a:bodyPr>
            <a:normAutofit fontScale="90000"/>
          </a:bodyPr>
          <a:lstStyle/>
          <a:p>
            <a:pPr algn="ctr"/>
            <a:r>
              <a:rPr lang="en-US" dirty="0" smtClean="0"/>
              <a:t>Traditional Moorings Continued </a:t>
            </a:r>
            <a:endParaRPr lang="en-US" dirty="0"/>
          </a:p>
        </p:txBody>
      </p:sp>
      <p:sp>
        <p:nvSpPr>
          <p:cNvPr id="5" name="TextBox 4"/>
          <p:cNvSpPr txBox="1"/>
          <p:nvPr/>
        </p:nvSpPr>
        <p:spPr>
          <a:xfrm>
            <a:off x="381000" y="1447800"/>
            <a:ext cx="8305800" cy="1569660"/>
          </a:xfrm>
          <a:prstGeom prst="rect">
            <a:avLst/>
          </a:prstGeom>
          <a:noFill/>
        </p:spPr>
        <p:txBody>
          <a:bodyPr wrap="square" rtlCol="0">
            <a:spAutoFit/>
          </a:bodyPr>
          <a:lstStyle/>
          <a:p>
            <a:r>
              <a:rPr lang="en-US" sz="1600" dirty="0" smtClean="0"/>
              <a:t>- </a:t>
            </a:r>
            <a:r>
              <a:rPr lang="en-US" sz="1600" b="1" dirty="0" smtClean="0"/>
              <a:t>Mushroom anchors </a:t>
            </a:r>
            <a:r>
              <a:rPr lang="en-US" sz="1600" dirty="0" smtClean="0"/>
              <a:t>are the most common anchors in Brunswick because they are designed for use along areas with softer seabed's such as mud, sand or silt. They are shaped like an upside-down mushroom which can be easily buried in mud or silt. The advantage is that it has up to ten times the holding-power-to-weight ratio compared to a dead weight mooring; disadvantages include high cost, limited success on rocky or pebbly substrates, and the long time it takes to reach full holding capacity</a:t>
            </a:r>
            <a:endParaRPr lang="en-US" sz="1600" dirty="0"/>
          </a:p>
        </p:txBody>
      </p:sp>
      <p:sp>
        <p:nvSpPr>
          <p:cNvPr id="6" name="TextBox 5"/>
          <p:cNvSpPr txBox="1"/>
          <p:nvPr/>
        </p:nvSpPr>
        <p:spPr>
          <a:xfrm>
            <a:off x="381000" y="3017460"/>
            <a:ext cx="8458200" cy="1815882"/>
          </a:xfrm>
          <a:prstGeom prst="rect">
            <a:avLst/>
          </a:prstGeom>
          <a:noFill/>
        </p:spPr>
        <p:txBody>
          <a:bodyPr wrap="square" rtlCol="0">
            <a:spAutoFit/>
          </a:bodyPr>
          <a:lstStyle/>
          <a:p>
            <a:r>
              <a:rPr lang="en-US" sz="1600" b="1" dirty="0" smtClean="0"/>
              <a:t>-Dead weights</a:t>
            </a:r>
            <a:r>
              <a:rPr lang="en-US" sz="1600" dirty="0" smtClean="0"/>
              <a:t> are the simplest type of anchor. They are generally made as a large concrete block with a rode attached which resists movement with sheer weight; and, to a small degree, by settling into the substrate.  In some areas along our coast you may find old iron wagon wheels, motor </a:t>
            </a:r>
            <a:r>
              <a:rPr lang="en-US" sz="1600" dirty="0"/>
              <a:t> </a:t>
            </a:r>
            <a:r>
              <a:rPr lang="en-US" sz="1600" dirty="0" smtClean="0"/>
              <a:t>vehicle engines, granite, etc… The advantages are that they are simple and cheap. A dead weight mooring that drags in a storm will still hold in its new position. Such moorings are better suited to rocky/hard bottoms where other mooring systems do not hold well. The disadvantages are that they are heavy, bulky, and awkward. </a:t>
            </a:r>
            <a:endParaRPr lang="en-US" sz="1600" dirty="0"/>
          </a:p>
        </p:txBody>
      </p:sp>
      <p:sp>
        <p:nvSpPr>
          <p:cNvPr id="7" name="TextBox 6"/>
          <p:cNvSpPr txBox="1"/>
          <p:nvPr/>
        </p:nvSpPr>
        <p:spPr>
          <a:xfrm>
            <a:off x="402364" y="4807671"/>
            <a:ext cx="8458200" cy="1323439"/>
          </a:xfrm>
          <a:prstGeom prst="rect">
            <a:avLst/>
          </a:prstGeom>
          <a:noFill/>
        </p:spPr>
        <p:txBody>
          <a:bodyPr wrap="square" rtlCol="0">
            <a:spAutoFit/>
          </a:bodyPr>
          <a:lstStyle/>
          <a:p>
            <a:r>
              <a:rPr lang="en-US" sz="1600" b="1" dirty="0" smtClean="0"/>
              <a:t>- </a:t>
            </a:r>
            <a:r>
              <a:rPr lang="en-US" sz="1600" b="1" dirty="0" err="1" smtClean="0"/>
              <a:t>Dor-Mor</a:t>
            </a:r>
            <a:r>
              <a:rPr lang="en-US" sz="1600" b="1" dirty="0" smtClean="0"/>
              <a:t> (Pyramid anchors)</a:t>
            </a:r>
            <a:r>
              <a:rPr lang="en-US" sz="1600" dirty="0" smtClean="0"/>
              <a:t> are pyramid-shaped anchors. They work in the upside-down position with the apex pointing down at the bottom such that when they are deployed, the weight of wider base pushes the pyramid down digging into the floor. As the anchors are encountered with lateral pulls, the side edges or corners of the pyramids will dig deeper under the floor, making them more stable</a:t>
            </a:r>
            <a:endParaRPr lang="en-US" sz="1600" dirty="0"/>
          </a:p>
        </p:txBody>
      </p:sp>
    </p:spTree>
    <p:extLst>
      <p:ext uri="{BB962C8B-B14F-4D97-AF65-F5344CB8AC3E}">
        <p14:creationId xmlns:p14="http://schemas.microsoft.com/office/powerpoint/2010/main" val="3922187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05800" cy="856488"/>
          </a:xfrm>
        </p:spPr>
        <p:txBody>
          <a:bodyPr/>
          <a:lstStyle/>
          <a:p>
            <a:pPr algn="ctr"/>
            <a:r>
              <a:rPr lang="en-US" dirty="0" smtClean="0"/>
              <a:t>Non Traditional Style Moorings</a:t>
            </a:r>
            <a:endParaRPr lang="en-US" dirty="0"/>
          </a:p>
        </p:txBody>
      </p:sp>
      <p:sp>
        <p:nvSpPr>
          <p:cNvPr id="4" name="TextBox 3"/>
          <p:cNvSpPr txBox="1"/>
          <p:nvPr/>
        </p:nvSpPr>
        <p:spPr>
          <a:xfrm>
            <a:off x="3168674" y="2887765"/>
            <a:ext cx="2743200" cy="381000"/>
          </a:xfrm>
          <a:prstGeom prst="rect">
            <a:avLst/>
          </a:prstGeom>
          <a:noFill/>
        </p:spPr>
        <p:txBody>
          <a:bodyPr wrap="square" rtlCol="0">
            <a:spAutoFit/>
          </a:bodyPr>
          <a:lstStyle/>
          <a:p>
            <a:pPr algn="ctr"/>
            <a:r>
              <a:rPr lang="en-US" dirty="0" smtClean="0"/>
              <a:t>Screw in Anchors</a:t>
            </a:r>
            <a:endParaRPr lang="en-US" dirty="0"/>
          </a:p>
        </p:txBody>
      </p:sp>
      <p:pic>
        <p:nvPicPr>
          <p:cNvPr id="3078" name="Picture 6" descr="https://sp.yimg.com/ib/th?id=HN.608015808680036036&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363765"/>
            <a:ext cx="160020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 moorings (left image taken from this NOAA conservation mooring fa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179" y="3459265"/>
            <a:ext cx="8149464" cy="17223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44811" y="5334000"/>
            <a:ext cx="8458200" cy="1169551"/>
          </a:xfrm>
          <a:prstGeom prst="rect">
            <a:avLst/>
          </a:prstGeom>
          <a:noFill/>
        </p:spPr>
        <p:txBody>
          <a:bodyPr wrap="square" rtlCol="0">
            <a:spAutoFit/>
          </a:bodyPr>
          <a:lstStyle/>
          <a:p>
            <a:r>
              <a:rPr lang="en-US" sz="1400" b="1" dirty="0" smtClean="0"/>
              <a:t>-Screw-in moorings</a:t>
            </a:r>
            <a:r>
              <a:rPr lang="en-US" sz="1400" dirty="0" smtClean="0"/>
              <a:t> are a modern method. The anchor in a screw-in mooring is a shaft with wide blades spiraling around it so that it can be screwed into the substrate. The advantages include high holding-power-to-weight ratio and small size (and thus relative cheapness). </a:t>
            </a:r>
            <a:r>
              <a:rPr lang="en-US" sz="1400" dirty="0" smtClean="0"/>
              <a:t>Environmentally friendly to the ocean bottom, with minimal disruption or impact. The </a:t>
            </a:r>
            <a:r>
              <a:rPr lang="en-US" sz="1400" dirty="0" smtClean="0"/>
              <a:t>disadvantage is that a diver is usually needed to install, inspect, and maintain these </a:t>
            </a:r>
            <a:r>
              <a:rPr lang="en-US" sz="1400" dirty="0" smtClean="0"/>
              <a:t>moorings which drives the cost up. </a:t>
            </a:r>
            <a:endParaRPr lang="en-US" sz="1400" dirty="0"/>
          </a:p>
        </p:txBody>
      </p:sp>
      <p:pic>
        <p:nvPicPr>
          <p:cNvPr id="3084" name="Picture 12" descr="https://sp.yimg.com/ib/th?id=HN.608034418775361553&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330166"/>
            <a:ext cx="1010165" cy="162929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s://sp.yimg.com/ib/th?id=HN.608030360034804732&amp;pid=15.1&amp;P=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06206" y="6477000"/>
            <a:ext cx="996805" cy="285751"/>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sfx4015ts-bp-angled_250x141">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8674" y="1473302"/>
            <a:ext cx="2381250"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242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7772400" cy="774192"/>
          </a:xfrm>
        </p:spPr>
        <p:txBody>
          <a:bodyPr/>
          <a:lstStyle/>
          <a:p>
            <a:r>
              <a:rPr lang="en-US" dirty="0" smtClean="0"/>
              <a:t>Mooring Placement</a:t>
            </a:r>
            <a:endParaRPr lang="en-US" dirty="0"/>
          </a:p>
        </p:txBody>
      </p:sp>
      <p:sp>
        <p:nvSpPr>
          <p:cNvPr id="3" name="Text Placeholder 2"/>
          <p:cNvSpPr>
            <a:spLocks noGrp="1"/>
          </p:cNvSpPr>
          <p:nvPr>
            <p:ph type="body" idx="1"/>
          </p:nvPr>
        </p:nvSpPr>
        <p:spPr>
          <a:xfrm>
            <a:off x="530352" y="1981200"/>
            <a:ext cx="7772400" cy="4648200"/>
          </a:xfrm>
        </p:spPr>
        <p:txBody>
          <a:bodyPr>
            <a:normAutofit fontScale="70000" lnSpcReduction="20000"/>
          </a:bodyPr>
          <a:lstStyle/>
          <a:p>
            <a:r>
              <a:rPr lang="en-US" dirty="0" smtClean="0"/>
              <a:t>DETERMINING MOORING PLACEMENT:</a:t>
            </a:r>
          </a:p>
          <a:p>
            <a:endParaRPr lang="en-US" dirty="0" smtClean="0"/>
          </a:p>
          <a:p>
            <a:pPr marL="457200" indent="-457200">
              <a:buFont typeface="Wingdings" panose="05000000000000000000" pitchFamily="2" charset="2"/>
              <a:buChar char="q"/>
            </a:pPr>
            <a:r>
              <a:rPr lang="en-US" dirty="0" smtClean="0"/>
              <a:t>Water availability near abutting property </a:t>
            </a:r>
          </a:p>
          <a:p>
            <a:r>
              <a:rPr lang="en-US" dirty="0" smtClean="0"/>
              <a:t>	Is there an appropriate place in the subtidal within reasonable proximity to the 	abutting property/mooring applicant?</a:t>
            </a:r>
          </a:p>
          <a:p>
            <a:endParaRPr lang="en-US" dirty="0" smtClean="0"/>
          </a:p>
          <a:p>
            <a:pPr marL="457200" indent="-457200">
              <a:buFont typeface="Wingdings" panose="05000000000000000000" pitchFamily="2" charset="2"/>
              <a:buChar char="q"/>
            </a:pPr>
            <a:r>
              <a:rPr lang="en-US" dirty="0" smtClean="0"/>
              <a:t>Navigation impacts</a:t>
            </a:r>
          </a:p>
          <a:p>
            <a:r>
              <a:rPr lang="en-US" dirty="0" smtClean="0"/>
              <a:t>	Is there any other navigation concerns at any tidal stage. Does the mooring 	encroach on defined channels?</a:t>
            </a:r>
          </a:p>
          <a:p>
            <a:endParaRPr lang="en-US" dirty="0" smtClean="0"/>
          </a:p>
          <a:p>
            <a:pPr marL="457200" indent="-457200">
              <a:buFont typeface="Wingdings" panose="05000000000000000000" pitchFamily="2" charset="2"/>
              <a:buChar char="q"/>
            </a:pPr>
            <a:r>
              <a:rPr lang="en-US" dirty="0" smtClean="0"/>
              <a:t>Environmental Impacts</a:t>
            </a:r>
          </a:p>
          <a:p>
            <a:r>
              <a:rPr lang="en-US" dirty="0"/>
              <a:t>	</a:t>
            </a:r>
            <a:r>
              <a:rPr lang="en-US" dirty="0" smtClean="0"/>
              <a:t>Are there any environmental concerns, does the boat have breathing and a head?  	Does the boat present any other </a:t>
            </a:r>
            <a:r>
              <a:rPr lang="en-US" dirty="0" smtClean="0"/>
              <a:t>environmental </a:t>
            </a:r>
            <a:r>
              <a:rPr lang="en-US" dirty="0" smtClean="0"/>
              <a:t>concerns?  Location of nearby 	mapped aquatic vegetation (eel grass</a:t>
            </a:r>
            <a:r>
              <a:rPr lang="en-US" dirty="0" smtClean="0"/>
              <a:t>), shellfish beds, aquaculture leases?  </a:t>
            </a:r>
            <a:r>
              <a:rPr lang="en-US" dirty="0" smtClean="0"/>
              <a:t>Type of </a:t>
            </a:r>
            <a:r>
              <a:rPr lang="en-US" dirty="0" smtClean="0"/>
              <a:t>	vessel</a:t>
            </a:r>
            <a:r>
              <a:rPr lang="en-US" dirty="0" smtClean="0"/>
              <a:t>, cargo, berthing, etc…  </a:t>
            </a:r>
          </a:p>
          <a:p>
            <a:endParaRPr lang="en-US" dirty="0" smtClean="0"/>
          </a:p>
          <a:p>
            <a:pPr marL="457200" indent="-457200">
              <a:buFont typeface="Wingdings" panose="05000000000000000000" pitchFamily="2" charset="2"/>
              <a:buChar char="q"/>
            </a:pPr>
            <a:r>
              <a:rPr lang="en-US" dirty="0" smtClean="0"/>
              <a:t>Natural Resource Impact</a:t>
            </a:r>
          </a:p>
          <a:p>
            <a:r>
              <a:rPr lang="en-US" dirty="0"/>
              <a:t>	</a:t>
            </a:r>
            <a:r>
              <a:rPr lang="en-US" dirty="0" smtClean="0"/>
              <a:t>Will the location of the boat reasonably interfere with existing use of the fisheries 	(sport and commercial).  Is the mooring located near any protected species 	habitat.  </a:t>
            </a:r>
          </a:p>
          <a:p>
            <a:r>
              <a:rPr lang="en-US" dirty="0"/>
              <a:t>	</a:t>
            </a:r>
            <a:endParaRPr lang="en-US" dirty="0" smtClean="0"/>
          </a:p>
        </p:txBody>
      </p:sp>
    </p:spTree>
    <p:extLst>
      <p:ext uri="{BB962C8B-B14F-4D97-AF65-F5344CB8AC3E}">
        <p14:creationId xmlns:p14="http://schemas.microsoft.com/office/powerpoint/2010/main" val="290062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1514"/>
            <a:ext cx="8763000" cy="6180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4357" y="142923"/>
            <a:ext cx="5105400" cy="369332"/>
          </a:xfrm>
          <a:prstGeom prst="rect">
            <a:avLst/>
          </a:prstGeom>
          <a:noFill/>
        </p:spPr>
        <p:txBody>
          <a:bodyPr wrap="square" rtlCol="0">
            <a:spAutoFit/>
          </a:bodyPr>
          <a:lstStyle/>
          <a:p>
            <a:r>
              <a:rPr lang="en-US" dirty="0" smtClean="0"/>
              <a:t>Mapped Brunswick Moorings</a:t>
            </a:r>
            <a:endParaRPr lang="en-US" dirty="0"/>
          </a:p>
        </p:txBody>
      </p:sp>
    </p:spTree>
    <p:extLst>
      <p:ext uri="{BB962C8B-B14F-4D97-AF65-F5344CB8AC3E}">
        <p14:creationId xmlns:p14="http://schemas.microsoft.com/office/powerpoint/2010/main" val="2643750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59658"/>
            <a:ext cx="8839200" cy="5345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2047" y="159329"/>
            <a:ext cx="8686800" cy="923330"/>
          </a:xfrm>
          <a:prstGeom prst="rect">
            <a:avLst/>
          </a:prstGeom>
        </p:spPr>
        <p:txBody>
          <a:bodyPr wrap="square">
            <a:spAutoFit/>
          </a:bodyPr>
          <a:lstStyle/>
          <a:p>
            <a:endParaRPr lang="en-US" dirty="0"/>
          </a:p>
          <a:p>
            <a:r>
              <a:rPr lang="en-US" b="1" dirty="0" smtClean="0"/>
              <a:t>Aerial </a:t>
            </a:r>
            <a:r>
              <a:rPr lang="en-US" b="1" dirty="0"/>
              <a:t>photograph showing damage to eelgrass from traditional moorings, Merepoint, Brunswick, Maine. Courtesy of John Sowles, Yarmouth, Maine.</a:t>
            </a:r>
          </a:p>
        </p:txBody>
      </p:sp>
    </p:spTree>
    <p:extLst>
      <p:ext uri="{BB962C8B-B14F-4D97-AF65-F5344CB8AC3E}">
        <p14:creationId xmlns:p14="http://schemas.microsoft.com/office/powerpoint/2010/main" val="20101995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134</TotalTime>
  <Words>442</Words>
  <Application>Microsoft Office PowerPoint</Application>
  <PresentationFormat>On-screen Show (4:3)</PresentationFormat>
  <Paragraphs>31</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Flow</vt:lpstr>
      <vt:lpstr>Mooring Use in Brunswick Waters</vt:lpstr>
      <vt:lpstr>Traditional Style Moorings</vt:lpstr>
      <vt:lpstr>Traditional Moorings Continued </vt:lpstr>
      <vt:lpstr>Non Traditional Style Moorings</vt:lpstr>
      <vt:lpstr>Mooring Placement</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Mooring Use in Brunswick Waters</dc:title>
  <dc:creator>Dan Devereaux</dc:creator>
  <cp:lastModifiedBy>Dan Devereaux</cp:lastModifiedBy>
  <cp:revision>11</cp:revision>
  <cp:lastPrinted>2014-12-08T18:48:52Z</cp:lastPrinted>
  <dcterms:created xsi:type="dcterms:W3CDTF">2014-12-08T16:58:50Z</dcterms:created>
  <dcterms:modified xsi:type="dcterms:W3CDTF">2014-12-19T15:15:08Z</dcterms:modified>
</cp:coreProperties>
</file>