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sldIdLst>
    <p:sldId id="410" r:id="rId5"/>
    <p:sldId id="371" r:id="rId6"/>
    <p:sldId id="372" r:id="rId7"/>
    <p:sldId id="388" r:id="rId8"/>
    <p:sldId id="390" r:id="rId9"/>
    <p:sldId id="412" r:id="rId10"/>
    <p:sldId id="413" r:id="rId11"/>
    <p:sldId id="414" r:id="rId12"/>
    <p:sldId id="415" r:id="rId13"/>
    <p:sldId id="416" r:id="rId14"/>
    <p:sldId id="417" r:id="rId15"/>
    <p:sldId id="391" r:id="rId16"/>
    <p:sldId id="418" r:id="rId17"/>
    <p:sldId id="419" r:id="rId18"/>
    <p:sldId id="420" r:id="rId19"/>
    <p:sldId id="421" r:id="rId20"/>
    <p:sldId id="422" r:id="rId21"/>
    <p:sldId id="424" r:id="rId22"/>
    <p:sldId id="423" r:id="rId23"/>
    <p:sldId id="425" r:id="rId24"/>
    <p:sldId id="427" r:id="rId25"/>
    <p:sldId id="428" r:id="rId26"/>
    <p:sldId id="426" r:id="rId27"/>
    <p:sldId id="429" r:id="rId28"/>
    <p:sldId id="430" r:id="rId29"/>
    <p:sldId id="431" r:id="rId30"/>
    <p:sldId id="400" r:id="rId31"/>
    <p:sldId id="433" r:id="rId32"/>
    <p:sldId id="281" r:id="rId33"/>
    <p:sldId id="331" r:id="rId34"/>
    <p:sldId id="434" r:id="rId35"/>
    <p:sldId id="280" r:id="rId36"/>
    <p:sldId id="40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598" autoAdjust="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AC3-49EC-B358-C45A15B8CF24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66</c:v>
                </c:pt>
                <c:pt idx="1">
                  <c:v>53</c:v>
                </c:pt>
                <c:pt idx="2">
                  <c:v>32</c:v>
                </c:pt>
                <c:pt idx="3">
                  <c:v>30</c:v>
                </c:pt>
                <c:pt idx="4">
                  <c:v>29</c:v>
                </c:pt>
                <c:pt idx="5">
                  <c:v>28</c:v>
                </c:pt>
                <c:pt idx="6">
                  <c:v>34</c:v>
                </c:pt>
                <c:pt idx="7">
                  <c:v>32</c:v>
                </c:pt>
                <c:pt idx="8">
                  <c:v>36</c:v>
                </c:pt>
                <c:pt idx="9">
                  <c:v>53</c:v>
                </c:pt>
                <c:pt idx="10">
                  <c:v>44</c:v>
                </c:pt>
                <c:pt idx="11">
                  <c:v>24</c:v>
                </c:pt>
                <c:pt idx="12">
                  <c:v>7</c:v>
                </c:pt>
                <c:pt idx="13">
                  <c:v>13</c:v>
                </c:pt>
                <c:pt idx="1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C3-49EC-B358-C45A15B8C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6120943"/>
        <c:axId val="1"/>
      </c:barChart>
      <c:catAx>
        <c:axId val="116612094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4120734908137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66120943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2AD-4C5F-AA39-7F00D933CE19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34</c:v>
                </c:pt>
                <c:pt idx="1">
                  <c:v>2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4</c:v>
                </c:pt>
                <c:pt idx="6">
                  <c:v>6</c:v>
                </c:pt>
                <c:pt idx="7">
                  <c:v>8</c:v>
                </c:pt>
                <c:pt idx="8">
                  <c:v>20</c:v>
                </c:pt>
                <c:pt idx="9">
                  <c:v>28</c:v>
                </c:pt>
                <c:pt idx="10">
                  <c:v>42</c:v>
                </c:pt>
                <c:pt idx="11">
                  <c:v>9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AD-4C5F-AA39-7F00D933C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205119"/>
        <c:axId val="1"/>
      </c:barChart>
      <c:catAx>
        <c:axId val="15720511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457567804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205119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1AF-47E8-875E-03FE15ED96D8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7</c:v>
                </c:pt>
                <c:pt idx="7">
                  <c:v>9</c:v>
                </c:pt>
                <c:pt idx="8">
                  <c:v>8</c:v>
                </c:pt>
                <c:pt idx="9">
                  <c:v>7</c:v>
                </c:pt>
                <c:pt idx="10">
                  <c:v>9</c:v>
                </c:pt>
                <c:pt idx="11">
                  <c:v>7</c:v>
                </c:pt>
                <c:pt idx="12">
                  <c:v>3</c:v>
                </c:pt>
                <c:pt idx="13">
                  <c:v>1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F-47E8-875E-03FE15ED9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1588255"/>
        <c:axId val="1"/>
      </c:barChart>
      <c:catAx>
        <c:axId val="116158825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89183704978"/>
              <c:y val="0.89859288865487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776660270411E-2"/>
              <c:y val="0.42816935117152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61588255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F7C-44BB-AEFE-AA47ABDDBB34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5</c:v>
                </c:pt>
                <c:pt idx="8">
                  <c:v>9</c:v>
                </c:pt>
                <c:pt idx="9">
                  <c:v>17</c:v>
                </c:pt>
                <c:pt idx="10">
                  <c:v>13</c:v>
                </c:pt>
                <c:pt idx="11">
                  <c:v>13</c:v>
                </c:pt>
                <c:pt idx="12">
                  <c:v>12</c:v>
                </c:pt>
                <c:pt idx="13">
                  <c:v>11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7C-44BB-AEFE-AA47ABDDB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2664975"/>
        <c:axId val="1"/>
      </c:barChart>
      <c:catAx>
        <c:axId val="161266497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4120734908137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12664975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98F-4531-BA81-D29051352AA0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6</c:v>
                </c:pt>
                <c:pt idx="1">
                  <c:v>9</c:v>
                </c:pt>
                <c:pt idx="2">
                  <c:v>22</c:v>
                </c:pt>
                <c:pt idx="3">
                  <c:v>12</c:v>
                </c:pt>
                <c:pt idx="4">
                  <c:v>9</c:v>
                </c:pt>
                <c:pt idx="5">
                  <c:v>0</c:v>
                </c:pt>
                <c:pt idx="6">
                  <c:v>4</c:v>
                </c:pt>
                <c:pt idx="7">
                  <c:v>3</c:v>
                </c:pt>
                <c:pt idx="8">
                  <c:v>11</c:v>
                </c:pt>
                <c:pt idx="9">
                  <c:v>20</c:v>
                </c:pt>
                <c:pt idx="10">
                  <c:v>13</c:v>
                </c:pt>
                <c:pt idx="11">
                  <c:v>30</c:v>
                </c:pt>
                <c:pt idx="12">
                  <c:v>16</c:v>
                </c:pt>
                <c:pt idx="13">
                  <c:v>12</c:v>
                </c:pt>
                <c:pt idx="1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F-4531-BA81-D29051352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489743"/>
        <c:axId val="1"/>
      </c:barChart>
      <c:catAx>
        <c:axId val="160648974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89183704978"/>
              <c:y val="0.89859288865487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776660270411E-2"/>
              <c:y val="0.42816935117152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6489743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5E3-4506-99D6-C6A1B64C81A3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8</c:v>
                </c:pt>
                <c:pt idx="5">
                  <c:v>9</c:v>
                </c:pt>
                <c:pt idx="6">
                  <c:v>11</c:v>
                </c:pt>
                <c:pt idx="7">
                  <c:v>11</c:v>
                </c:pt>
                <c:pt idx="8">
                  <c:v>19</c:v>
                </c:pt>
                <c:pt idx="9">
                  <c:v>11</c:v>
                </c:pt>
                <c:pt idx="10">
                  <c:v>11</c:v>
                </c:pt>
                <c:pt idx="11">
                  <c:v>10</c:v>
                </c:pt>
                <c:pt idx="12">
                  <c:v>6</c:v>
                </c:pt>
                <c:pt idx="13">
                  <c:v>2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E3-4506-99D6-C6A1B64C8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488783"/>
        <c:axId val="1"/>
      </c:barChart>
      <c:catAx>
        <c:axId val="160648878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610334538801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94203493291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6488783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48D-4521-B0DC-773B78A304FF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14</c:v>
                </c:pt>
                <c:pt idx="1">
                  <c:v>6</c:v>
                </c:pt>
                <c:pt idx="2">
                  <c:v>6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6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5</c:v>
                </c:pt>
                <c:pt idx="11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D-4521-B0DC-773B78A30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288239"/>
        <c:axId val="1"/>
      </c:barChart>
      <c:catAx>
        <c:axId val="15828823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77530312954"/>
              <c:y val="0.898592765994340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4033394382575E-2"/>
              <c:y val="0.4281699021856502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288239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F8D-4FF6-A2CB-C9F733DB1C03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22</c:v>
                </c:pt>
                <c:pt idx="9">
                  <c:v>32</c:v>
                </c:pt>
                <c:pt idx="10">
                  <c:v>28</c:v>
                </c:pt>
                <c:pt idx="11">
                  <c:v>8</c:v>
                </c:pt>
                <c:pt idx="12">
                  <c:v>6</c:v>
                </c:pt>
                <c:pt idx="13">
                  <c:v>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8D-4FF6-A2CB-C9F733DB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94111"/>
        <c:axId val="1"/>
      </c:barChart>
      <c:catAx>
        <c:axId val="16069411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3235698957"/>
              <c:y val="0.89859288865487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94203493291E-2"/>
              <c:y val="0.42816935117152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694111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391-4346-84CD-20DB22ADB58F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10</c:v>
                </c:pt>
                <c:pt idx="1">
                  <c:v>10</c:v>
                </c:pt>
                <c:pt idx="2">
                  <c:v>20</c:v>
                </c:pt>
                <c:pt idx="3">
                  <c:v>31</c:v>
                </c:pt>
                <c:pt idx="4">
                  <c:v>42</c:v>
                </c:pt>
                <c:pt idx="5">
                  <c:v>52</c:v>
                </c:pt>
                <c:pt idx="6">
                  <c:v>43</c:v>
                </c:pt>
                <c:pt idx="7">
                  <c:v>46</c:v>
                </c:pt>
                <c:pt idx="8">
                  <c:v>30</c:v>
                </c:pt>
                <c:pt idx="9">
                  <c:v>19</c:v>
                </c:pt>
                <c:pt idx="10">
                  <c:v>40</c:v>
                </c:pt>
                <c:pt idx="11">
                  <c:v>30</c:v>
                </c:pt>
                <c:pt idx="12">
                  <c:v>29</c:v>
                </c:pt>
                <c:pt idx="13">
                  <c:v>17</c:v>
                </c:pt>
                <c:pt idx="1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91-4346-84CD-20DB22ADB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7186159"/>
        <c:axId val="1"/>
      </c:barChart>
      <c:catAx>
        <c:axId val="160718615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89183704978"/>
              <c:y val="0.898592569545828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776660270411E-2"/>
              <c:y val="0.42816935117152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7186159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BB9-47A3-8371-544A8234B841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4</c:v>
                </c:pt>
                <c:pt idx="9">
                  <c:v>3</c:v>
                </c:pt>
                <c:pt idx="10">
                  <c:v>1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B9-47A3-8371-544A8234B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6122383"/>
        <c:axId val="1"/>
      </c:barChart>
      <c:catAx>
        <c:axId val="116612238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610334538801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94203493291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66122383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74B-4D65-BCE3-7B9E4473C435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18</c:v>
                </c:pt>
                <c:pt idx="6">
                  <c:v>20</c:v>
                </c:pt>
                <c:pt idx="7">
                  <c:v>10</c:v>
                </c:pt>
                <c:pt idx="8">
                  <c:v>8</c:v>
                </c:pt>
                <c:pt idx="9">
                  <c:v>7</c:v>
                </c:pt>
                <c:pt idx="10">
                  <c:v>9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4B-4D65-BCE3-7B9E4473C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144655"/>
        <c:axId val="1"/>
      </c:barChart>
      <c:catAx>
        <c:axId val="16314465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610334538801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94203493291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144655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318-45EB-8509-852368799582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3</c:v>
                </c:pt>
                <c:pt idx="9">
                  <c:v>4</c:v>
                </c:pt>
                <c:pt idx="10">
                  <c:v>6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18-45EB-8509-852368799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71871"/>
        <c:axId val="1"/>
      </c:barChart>
      <c:catAx>
        <c:axId val="1777187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605895416914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79406420356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71871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Brunswick</a:t>
            </a:r>
            <a:r>
              <a:rPr lang="en-US" baseline="0"/>
              <a:t> Hardshell Landing 08-22 MEDMR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MaineDMR_Landings_Time_Series_D!$B$1</c:f>
              <c:strCache>
                <c:ptCount val="1"/>
                <c:pt idx="0">
                  <c:v>total_weight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MaineDMR_Landings_Time_Series_D!$B$2:$B$16</c:f>
              <c:numCache>
                <c:formatCode>General</c:formatCode>
                <c:ptCount val="15"/>
                <c:pt idx="0">
                  <c:v>13383.87</c:v>
                </c:pt>
                <c:pt idx="1">
                  <c:v>196531.24</c:v>
                </c:pt>
                <c:pt idx="2">
                  <c:v>388768.02</c:v>
                </c:pt>
                <c:pt idx="3">
                  <c:v>85825.58</c:v>
                </c:pt>
                <c:pt idx="4">
                  <c:v>79181.19</c:v>
                </c:pt>
                <c:pt idx="5">
                  <c:v>98974.94</c:v>
                </c:pt>
                <c:pt idx="6">
                  <c:v>279468.94</c:v>
                </c:pt>
                <c:pt idx="7">
                  <c:v>439730.43</c:v>
                </c:pt>
                <c:pt idx="8">
                  <c:v>389335.46</c:v>
                </c:pt>
                <c:pt idx="9">
                  <c:v>349208.29</c:v>
                </c:pt>
                <c:pt idx="10">
                  <c:v>767394.4</c:v>
                </c:pt>
                <c:pt idx="11">
                  <c:v>1046370.4</c:v>
                </c:pt>
                <c:pt idx="12">
                  <c:v>626219.97</c:v>
                </c:pt>
                <c:pt idx="13">
                  <c:v>634082.41</c:v>
                </c:pt>
                <c:pt idx="14">
                  <c:v>631281.88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1C-454E-8011-823D003FEF40}"/>
            </c:ext>
          </c:extLst>
        </c:ser>
        <c:ser>
          <c:idx val="1"/>
          <c:order val="1"/>
          <c:tx>
            <c:strRef>
              <c:f>MaineDMR_Landings_Time_Series_D!$C$1</c:f>
              <c:strCache>
                <c:ptCount val="1"/>
                <c:pt idx="0">
                  <c:v>total_value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MaineDMR_Landings_Time_Series_D!$C$2:$C$16</c:f>
              <c:numCache>
                <c:formatCode>General</c:formatCode>
                <c:ptCount val="15"/>
                <c:pt idx="0">
                  <c:v>21467.115000000002</c:v>
                </c:pt>
                <c:pt idx="1">
                  <c:v>161343.9</c:v>
                </c:pt>
                <c:pt idx="2">
                  <c:v>196715.47</c:v>
                </c:pt>
                <c:pt idx="3">
                  <c:v>72607.360000000001</c:v>
                </c:pt>
                <c:pt idx="4">
                  <c:v>73138.789999999994</c:v>
                </c:pt>
                <c:pt idx="5">
                  <c:v>101044.24</c:v>
                </c:pt>
                <c:pt idx="6">
                  <c:v>265946.09000000003</c:v>
                </c:pt>
                <c:pt idx="7">
                  <c:v>631449.57999999996</c:v>
                </c:pt>
                <c:pt idx="8">
                  <c:v>637437.30000000005</c:v>
                </c:pt>
                <c:pt idx="9">
                  <c:v>612480.05000000005</c:v>
                </c:pt>
                <c:pt idx="10">
                  <c:v>1358141.798</c:v>
                </c:pt>
                <c:pt idx="11">
                  <c:v>2078535.55</c:v>
                </c:pt>
                <c:pt idx="12">
                  <c:v>1102397.227</c:v>
                </c:pt>
                <c:pt idx="13">
                  <c:v>1407972.4</c:v>
                </c:pt>
                <c:pt idx="14">
                  <c:v>1308943.3899999999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1C-454E-8011-823D003FEF40}"/>
            </c:ext>
          </c:extLst>
        </c:ser>
        <c:ser>
          <c:idx val="2"/>
          <c:order val="2"/>
          <c:tx>
            <c:strRef>
              <c:f>MaineDMR_Landings_Time_Series_D!$D$1</c:f>
              <c:strCache>
                <c:ptCount val="1"/>
                <c:pt idx="0">
                  <c:v>total_trips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MaineDMR_Landings_Time_Series_D!$D$2:$D$16</c:f>
              <c:numCache>
                <c:formatCode>General</c:formatCode>
                <c:ptCount val="15"/>
                <c:pt idx="0">
                  <c:v>45</c:v>
                </c:pt>
                <c:pt idx="1">
                  <c:v>230</c:v>
                </c:pt>
                <c:pt idx="2">
                  <c:v>1181</c:v>
                </c:pt>
                <c:pt idx="3">
                  <c:v>374</c:v>
                </c:pt>
                <c:pt idx="4">
                  <c:v>393</c:v>
                </c:pt>
                <c:pt idx="5">
                  <c:v>425</c:v>
                </c:pt>
                <c:pt idx="6">
                  <c:v>1173</c:v>
                </c:pt>
                <c:pt idx="7">
                  <c:v>2188</c:v>
                </c:pt>
                <c:pt idx="8">
                  <c:v>2538</c:v>
                </c:pt>
                <c:pt idx="9">
                  <c:v>2546</c:v>
                </c:pt>
                <c:pt idx="10">
                  <c:v>4010</c:v>
                </c:pt>
                <c:pt idx="11">
                  <c:v>5108</c:v>
                </c:pt>
                <c:pt idx="12">
                  <c:v>3096</c:v>
                </c:pt>
                <c:pt idx="13">
                  <c:v>3019</c:v>
                </c:pt>
                <c:pt idx="14">
                  <c:v>3178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1C-454E-8011-823D003FE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607551"/>
        <c:axId val="302662959"/>
      </c:areaChart>
      <c:catAx>
        <c:axId val="11696075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662959"/>
        <c:crosses val="autoZero"/>
        <c:auto val="1"/>
        <c:lblAlgn val="ctr"/>
        <c:lblOffset val="100"/>
        <c:noMultiLvlLbl val="0"/>
      </c:catAx>
      <c:valAx>
        <c:axId val="302662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6075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Brunswick Softshell Landings 08-22 MEDMR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MaineDMR_Landings_Time_Series_D!$B$1</c:f>
              <c:strCache>
                <c:ptCount val="1"/>
                <c:pt idx="0">
                  <c:v>total_weight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MaineDMR_Landings_Time_Series_D!$B$2:$B$16</c:f>
              <c:numCache>
                <c:formatCode>General</c:formatCode>
                <c:ptCount val="15"/>
                <c:pt idx="0">
                  <c:v>637450.56999999995</c:v>
                </c:pt>
                <c:pt idx="1">
                  <c:v>512091.2</c:v>
                </c:pt>
                <c:pt idx="2">
                  <c:v>677846.34</c:v>
                </c:pt>
                <c:pt idx="3">
                  <c:v>554862.85</c:v>
                </c:pt>
                <c:pt idx="4">
                  <c:v>660053.56999999995</c:v>
                </c:pt>
                <c:pt idx="5">
                  <c:v>595335.57999999996</c:v>
                </c:pt>
                <c:pt idx="6">
                  <c:v>297680.36</c:v>
                </c:pt>
                <c:pt idx="7">
                  <c:v>196809.45</c:v>
                </c:pt>
                <c:pt idx="8">
                  <c:v>346805.05</c:v>
                </c:pt>
                <c:pt idx="9">
                  <c:v>701851.35</c:v>
                </c:pt>
                <c:pt idx="10">
                  <c:v>524927.30000000005</c:v>
                </c:pt>
                <c:pt idx="11">
                  <c:v>599834.18999999994</c:v>
                </c:pt>
                <c:pt idx="12">
                  <c:v>616063.4</c:v>
                </c:pt>
                <c:pt idx="13">
                  <c:v>616343.55000000005</c:v>
                </c:pt>
                <c:pt idx="14">
                  <c:v>551533.86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7-48B7-AECD-27E7BB5E56E8}"/>
            </c:ext>
          </c:extLst>
        </c:ser>
        <c:ser>
          <c:idx val="1"/>
          <c:order val="1"/>
          <c:tx>
            <c:strRef>
              <c:f>MaineDMR_Landings_Time_Series_D!$C$1</c:f>
              <c:strCache>
                <c:ptCount val="1"/>
                <c:pt idx="0">
                  <c:v>total_value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MaineDMR_Landings_Time_Series_D!$C$2:$C$16</c:f>
              <c:numCache>
                <c:formatCode>General</c:formatCode>
                <c:ptCount val="15"/>
                <c:pt idx="0">
                  <c:v>913890.30700000003</c:v>
                </c:pt>
                <c:pt idx="1">
                  <c:v>700132.62</c:v>
                </c:pt>
                <c:pt idx="2">
                  <c:v>958189.23499999999</c:v>
                </c:pt>
                <c:pt idx="3">
                  <c:v>861581.95299999998</c:v>
                </c:pt>
                <c:pt idx="4">
                  <c:v>1048188.308</c:v>
                </c:pt>
                <c:pt idx="5">
                  <c:v>1038119.682</c:v>
                </c:pt>
                <c:pt idx="6">
                  <c:v>670492.38600000006</c:v>
                </c:pt>
                <c:pt idx="7">
                  <c:v>540452.69900000002</c:v>
                </c:pt>
                <c:pt idx="8">
                  <c:v>773125.15899999999</c:v>
                </c:pt>
                <c:pt idx="9">
                  <c:v>1372602.9469999999</c:v>
                </c:pt>
                <c:pt idx="10">
                  <c:v>1022605.425</c:v>
                </c:pt>
                <c:pt idx="11">
                  <c:v>1578373.33</c:v>
                </c:pt>
                <c:pt idx="12">
                  <c:v>1514980.72</c:v>
                </c:pt>
                <c:pt idx="13">
                  <c:v>2250402.52</c:v>
                </c:pt>
                <c:pt idx="14">
                  <c:v>1540649.36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7-48B7-AECD-27E7BB5E56E8}"/>
            </c:ext>
          </c:extLst>
        </c:ser>
        <c:ser>
          <c:idx val="2"/>
          <c:order val="2"/>
          <c:tx>
            <c:strRef>
              <c:f>MaineDMR_Landings_Time_Series_D!$D$1</c:f>
              <c:strCache>
                <c:ptCount val="1"/>
                <c:pt idx="0">
                  <c:v>total_trips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MaineDMR_Landings_Time_Series_D!$D$2:$D$16</c:f>
              <c:numCache>
                <c:formatCode>General</c:formatCode>
                <c:ptCount val="15"/>
                <c:pt idx="0">
                  <c:v>5726</c:v>
                </c:pt>
                <c:pt idx="1">
                  <c:v>4235</c:v>
                </c:pt>
                <c:pt idx="2">
                  <c:v>4859</c:v>
                </c:pt>
                <c:pt idx="3">
                  <c:v>4659</c:v>
                </c:pt>
                <c:pt idx="4">
                  <c:v>5421</c:v>
                </c:pt>
                <c:pt idx="5">
                  <c:v>5310</c:v>
                </c:pt>
                <c:pt idx="6">
                  <c:v>3065</c:v>
                </c:pt>
                <c:pt idx="7">
                  <c:v>2352</c:v>
                </c:pt>
                <c:pt idx="8">
                  <c:v>3353</c:v>
                </c:pt>
                <c:pt idx="9">
                  <c:v>4709</c:v>
                </c:pt>
                <c:pt idx="10">
                  <c:v>3596</c:v>
                </c:pt>
                <c:pt idx="11">
                  <c:v>4477</c:v>
                </c:pt>
                <c:pt idx="12">
                  <c:v>4997</c:v>
                </c:pt>
                <c:pt idx="13">
                  <c:v>5387</c:v>
                </c:pt>
                <c:pt idx="14">
                  <c:v>4411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E7-48B7-AECD-27E7BB5E5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2506879"/>
        <c:axId val="156727679"/>
      </c:areaChart>
      <c:catAx>
        <c:axId val="11625068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727679"/>
        <c:crosses val="autoZero"/>
        <c:auto val="1"/>
        <c:lblAlgn val="ctr"/>
        <c:lblOffset val="100"/>
        <c:noMultiLvlLbl val="0"/>
      </c:catAx>
      <c:valAx>
        <c:axId val="15672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25068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Harpswell</a:t>
            </a:r>
            <a:r>
              <a:rPr lang="en-US" baseline="0" dirty="0"/>
              <a:t> Softshell Landings 08-22 MEDMR</a:t>
            </a:r>
            <a:endParaRPr lang="en-US" dirty="0"/>
          </a:p>
        </c:rich>
      </c:tx>
      <c:layout>
        <c:manualLayout>
          <c:xMode val="edge"/>
          <c:yMode val="edge"/>
          <c:x val="0.11373563771830829"/>
          <c:y val="3.30052444553788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MaineDMR_Landings_Time_Series_D!$B$1</c:f>
              <c:strCache>
                <c:ptCount val="1"/>
                <c:pt idx="0">
                  <c:v>total_weight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MaineDMR_Landings_Time_Series_D!$B$2:$B$16</c:f>
              <c:numCache>
                <c:formatCode>General</c:formatCode>
                <c:ptCount val="15"/>
                <c:pt idx="0">
                  <c:v>452296.13</c:v>
                </c:pt>
                <c:pt idx="1">
                  <c:v>515350.16</c:v>
                </c:pt>
                <c:pt idx="2">
                  <c:v>361115.93</c:v>
                </c:pt>
                <c:pt idx="3">
                  <c:v>426970.35</c:v>
                </c:pt>
                <c:pt idx="4">
                  <c:v>380872.78</c:v>
                </c:pt>
                <c:pt idx="5">
                  <c:v>361975.58</c:v>
                </c:pt>
                <c:pt idx="6">
                  <c:v>295599.59000000003</c:v>
                </c:pt>
                <c:pt idx="7">
                  <c:v>151753.12</c:v>
                </c:pt>
                <c:pt idx="8">
                  <c:v>97939.9</c:v>
                </c:pt>
                <c:pt idx="9">
                  <c:v>112894.83</c:v>
                </c:pt>
                <c:pt idx="10">
                  <c:v>128219.8</c:v>
                </c:pt>
                <c:pt idx="11">
                  <c:v>203960.64</c:v>
                </c:pt>
                <c:pt idx="12">
                  <c:v>172984.79</c:v>
                </c:pt>
                <c:pt idx="13">
                  <c:v>213483.87</c:v>
                </c:pt>
                <c:pt idx="14">
                  <c:v>149031.81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1-443D-A10E-C660EA35A860}"/>
            </c:ext>
          </c:extLst>
        </c:ser>
        <c:ser>
          <c:idx val="1"/>
          <c:order val="1"/>
          <c:tx>
            <c:strRef>
              <c:f>MaineDMR_Landings_Time_Series_D!$C$1</c:f>
              <c:strCache>
                <c:ptCount val="1"/>
                <c:pt idx="0">
                  <c:v>total_value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MaineDMR_Landings_Time_Series_D!$C$2:$C$16</c:f>
              <c:numCache>
                <c:formatCode>General</c:formatCode>
                <c:ptCount val="15"/>
                <c:pt idx="0">
                  <c:v>645333.18999999994</c:v>
                </c:pt>
                <c:pt idx="1">
                  <c:v>714152.35900000005</c:v>
                </c:pt>
                <c:pt idx="2">
                  <c:v>506282.06599999999</c:v>
                </c:pt>
                <c:pt idx="3">
                  <c:v>658389.32200000004</c:v>
                </c:pt>
                <c:pt idx="4">
                  <c:v>587899.06700000004</c:v>
                </c:pt>
                <c:pt idx="5">
                  <c:v>627999.03399999999</c:v>
                </c:pt>
                <c:pt idx="6">
                  <c:v>612395.88300000003</c:v>
                </c:pt>
                <c:pt idx="7">
                  <c:v>411322.44</c:v>
                </c:pt>
                <c:pt idx="8">
                  <c:v>238762.628</c:v>
                </c:pt>
                <c:pt idx="9">
                  <c:v>228242.27</c:v>
                </c:pt>
                <c:pt idx="10">
                  <c:v>252976.3</c:v>
                </c:pt>
                <c:pt idx="11">
                  <c:v>414246.04</c:v>
                </c:pt>
                <c:pt idx="12">
                  <c:v>421283.77</c:v>
                </c:pt>
                <c:pt idx="13">
                  <c:v>766701.9</c:v>
                </c:pt>
                <c:pt idx="14">
                  <c:v>431470.38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91-443D-A10E-C660EA35A860}"/>
            </c:ext>
          </c:extLst>
        </c:ser>
        <c:ser>
          <c:idx val="2"/>
          <c:order val="2"/>
          <c:tx>
            <c:strRef>
              <c:f>MaineDMR_Landings_Time_Series_D!$D$1</c:f>
              <c:strCache>
                <c:ptCount val="1"/>
                <c:pt idx="0">
                  <c:v>total_trips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MaineDMR_Landings_Time_Series_D!$D$2:$D$16</c:f>
              <c:numCache>
                <c:formatCode>General</c:formatCode>
                <c:ptCount val="15"/>
                <c:pt idx="0">
                  <c:v>4334</c:v>
                </c:pt>
                <c:pt idx="1">
                  <c:v>4407</c:v>
                </c:pt>
                <c:pt idx="2">
                  <c:v>3588</c:v>
                </c:pt>
                <c:pt idx="3">
                  <c:v>4357</c:v>
                </c:pt>
                <c:pt idx="4">
                  <c:v>4010</c:v>
                </c:pt>
                <c:pt idx="5">
                  <c:v>4032</c:v>
                </c:pt>
                <c:pt idx="6">
                  <c:v>3395</c:v>
                </c:pt>
                <c:pt idx="7">
                  <c:v>2017</c:v>
                </c:pt>
                <c:pt idx="8">
                  <c:v>1137</c:v>
                </c:pt>
                <c:pt idx="9">
                  <c:v>1219</c:v>
                </c:pt>
                <c:pt idx="10">
                  <c:v>1262</c:v>
                </c:pt>
                <c:pt idx="11">
                  <c:v>1451</c:v>
                </c:pt>
                <c:pt idx="12">
                  <c:v>1679</c:v>
                </c:pt>
                <c:pt idx="13">
                  <c:v>2109</c:v>
                </c:pt>
                <c:pt idx="14">
                  <c:v>1525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91-443D-A10E-C660EA35A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6115007"/>
        <c:axId val="25593775"/>
      </c:areaChart>
      <c:catAx>
        <c:axId val="1786115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93775"/>
        <c:crosses val="autoZero"/>
        <c:auto val="1"/>
        <c:lblAlgn val="ctr"/>
        <c:lblOffset val="100"/>
        <c:noMultiLvlLbl val="0"/>
      </c:catAx>
      <c:valAx>
        <c:axId val="2559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1150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Harpswell Hardshell Landings</a:t>
            </a:r>
            <a:r>
              <a:rPr lang="en-US" baseline="0"/>
              <a:t> 08-22 MEDMR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MaineDMR_Landings_Time_Series_D!$B$1</c:f>
              <c:strCache>
                <c:ptCount val="1"/>
                <c:pt idx="0">
                  <c:v>total_weight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MaineDMR_Landings_Time_Series_D!$B$2:$B$16</c:f>
              <c:numCache>
                <c:formatCode>General</c:formatCode>
                <c:ptCount val="15"/>
                <c:pt idx="0">
                  <c:v>26025.67</c:v>
                </c:pt>
                <c:pt idx="1">
                  <c:v>40536.29</c:v>
                </c:pt>
                <c:pt idx="2">
                  <c:v>34522.85</c:v>
                </c:pt>
                <c:pt idx="3">
                  <c:v>36377.17</c:v>
                </c:pt>
                <c:pt idx="4">
                  <c:v>5550.45</c:v>
                </c:pt>
                <c:pt idx="5">
                  <c:v>10543.92</c:v>
                </c:pt>
                <c:pt idx="6">
                  <c:v>18677.79</c:v>
                </c:pt>
                <c:pt idx="7">
                  <c:v>58929.79</c:v>
                </c:pt>
                <c:pt idx="8">
                  <c:v>112378.71</c:v>
                </c:pt>
                <c:pt idx="9">
                  <c:v>134726.96</c:v>
                </c:pt>
                <c:pt idx="10">
                  <c:v>242392.04</c:v>
                </c:pt>
                <c:pt idx="11">
                  <c:v>350424.52</c:v>
                </c:pt>
                <c:pt idx="12">
                  <c:v>231378.67</c:v>
                </c:pt>
                <c:pt idx="13">
                  <c:v>213414.14</c:v>
                </c:pt>
                <c:pt idx="14">
                  <c:v>348578.38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C5-4B85-B162-FD30D258DE05}"/>
            </c:ext>
          </c:extLst>
        </c:ser>
        <c:ser>
          <c:idx val="1"/>
          <c:order val="1"/>
          <c:tx>
            <c:strRef>
              <c:f>MaineDMR_Landings_Time_Series_D!$C$1</c:f>
              <c:strCache>
                <c:ptCount val="1"/>
                <c:pt idx="0">
                  <c:v>total_value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MaineDMR_Landings_Time_Series_D!$C$2:$C$16</c:f>
              <c:numCache>
                <c:formatCode>General</c:formatCode>
                <c:ptCount val="15"/>
                <c:pt idx="0">
                  <c:v>28708.87</c:v>
                </c:pt>
                <c:pt idx="1">
                  <c:v>38002.42</c:v>
                </c:pt>
                <c:pt idx="2">
                  <c:v>31682.084999999999</c:v>
                </c:pt>
                <c:pt idx="3">
                  <c:v>32207.21</c:v>
                </c:pt>
                <c:pt idx="4">
                  <c:v>5282.61</c:v>
                </c:pt>
                <c:pt idx="5">
                  <c:v>9579.19</c:v>
                </c:pt>
                <c:pt idx="6">
                  <c:v>266766.52</c:v>
                </c:pt>
                <c:pt idx="7">
                  <c:v>81202.3</c:v>
                </c:pt>
                <c:pt idx="8">
                  <c:v>173273.94</c:v>
                </c:pt>
                <c:pt idx="9">
                  <c:v>222308.36</c:v>
                </c:pt>
                <c:pt idx="10">
                  <c:v>388569.60399999999</c:v>
                </c:pt>
                <c:pt idx="11">
                  <c:v>544635.25199999998</c:v>
                </c:pt>
                <c:pt idx="12">
                  <c:v>404534.06199999998</c:v>
                </c:pt>
                <c:pt idx="13">
                  <c:v>496790.2</c:v>
                </c:pt>
                <c:pt idx="14">
                  <c:v>767684.86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C5-4B85-B162-FD30D258DE05}"/>
            </c:ext>
          </c:extLst>
        </c:ser>
        <c:ser>
          <c:idx val="2"/>
          <c:order val="2"/>
          <c:tx>
            <c:strRef>
              <c:f>MaineDMR_Landings_Time_Series_D!$D$1</c:f>
              <c:strCache>
                <c:ptCount val="1"/>
                <c:pt idx="0">
                  <c:v>total_trips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MaineDMR_Landings_Time_Series_D!$A$2:$A$16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MaineDMR_Landings_Time_Series_D!$D$2:$D$16</c:f>
              <c:numCache>
                <c:formatCode>General</c:formatCode>
                <c:ptCount val="15"/>
                <c:pt idx="0">
                  <c:v>37</c:v>
                </c:pt>
                <c:pt idx="1">
                  <c:v>40</c:v>
                </c:pt>
                <c:pt idx="2">
                  <c:v>121</c:v>
                </c:pt>
                <c:pt idx="3">
                  <c:v>165</c:v>
                </c:pt>
                <c:pt idx="4">
                  <c:v>32</c:v>
                </c:pt>
                <c:pt idx="5">
                  <c:v>45</c:v>
                </c:pt>
                <c:pt idx="6">
                  <c:v>89</c:v>
                </c:pt>
                <c:pt idx="7">
                  <c:v>352</c:v>
                </c:pt>
                <c:pt idx="8">
                  <c:v>1038</c:v>
                </c:pt>
                <c:pt idx="9">
                  <c:v>1223</c:v>
                </c:pt>
                <c:pt idx="10">
                  <c:v>1803</c:v>
                </c:pt>
                <c:pt idx="11">
                  <c:v>2152</c:v>
                </c:pt>
                <c:pt idx="12">
                  <c:v>1665</c:v>
                </c:pt>
                <c:pt idx="13">
                  <c:v>1541</c:v>
                </c:pt>
                <c:pt idx="14">
                  <c:v>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C5-4B85-B162-FD30D258D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8526447"/>
        <c:axId val="162163567"/>
      </c:areaChart>
      <c:catAx>
        <c:axId val="11685264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63567"/>
        <c:crosses val="autoZero"/>
        <c:auto val="1"/>
        <c:lblAlgn val="ctr"/>
        <c:lblOffset val="100"/>
        <c:noMultiLvlLbl val="0"/>
      </c:catAx>
      <c:valAx>
        <c:axId val="16216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5264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Student Impact on</a:t>
            </a:r>
            <a:r>
              <a:rPr lang="en-US" baseline="0" dirty="0"/>
              <a:t> total local shellfish harvest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C-4CF8-BE83-7386B3F6C5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C-4CF8-BE83-7386B3F6C50F}"/>
              </c:ext>
            </c:extLst>
          </c:dPt>
          <c:cat>
            <c:strRef>
              <c:f>MaineDMR_Landings_Time_Series_D!$A$2:$A$3</c:f>
              <c:strCache>
                <c:ptCount val="2"/>
                <c:pt idx="0">
                  <c:v>Total Harvest</c:v>
                </c:pt>
                <c:pt idx="1">
                  <c:v>Student</c:v>
                </c:pt>
              </c:strCache>
            </c:strRef>
          </c:cat>
          <c:val>
            <c:numRef>
              <c:f>MaineDMR_Landings_Time_Series_D!$B$2:$B$3</c:f>
              <c:numCache>
                <c:formatCode>General</c:formatCode>
                <c:ptCount val="2"/>
                <c:pt idx="0">
                  <c:v>1182816</c:v>
                </c:pt>
                <c:pt idx="1">
                  <c:v>25171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4C-4CF8-BE83-7386B3F6C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696412948381447E-2"/>
          <c:y val="0.15970985445001196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71B-4FEA-98D6-B48EF6F6B0C7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61</c:v>
                </c:pt>
                <c:pt idx="1">
                  <c:v>9</c:v>
                </c:pt>
                <c:pt idx="2">
                  <c:v>18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13</c:v>
                </c:pt>
                <c:pt idx="7">
                  <c:v>11</c:v>
                </c:pt>
                <c:pt idx="8">
                  <c:v>5</c:v>
                </c:pt>
                <c:pt idx="9">
                  <c:v>54</c:v>
                </c:pt>
                <c:pt idx="10">
                  <c:v>41</c:v>
                </c:pt>
                <c:pt idx="11">
                  <c:v>42</c:v>
                </c:pt>
                <c:pt idx="12">
                  <c:v>11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1B-4FEA-98D6-B48EF6F6B0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2665935"/>
        <c:axId val="1"/>
      </c:barChart>
      <c:catAx>
        <c:axId val="161266593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457567804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12665935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D52-4CC7-A65A-258C6502BEF1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53</c:v>
                </c:pt>
                <c:pt idx="1">
                  <c:v>10</c:v>
                </c:pt>
                <c:pt idx="2">
                  <c:v>34</c:v>
                </c:pt>
                <c:pt idx="3">
                  <c:v>19</c:v>
                </c:pt>
                <c:pt idx="4">
                  <c:v>13</c:v>
                </c:pt>
                <c:pt idx="5">
                  <c:v>14</c:v>
                </c:pt>
                <c:pt idx="6">
                  <c:v>25</c:v>
                </c:pt>
                <c:pt idx="7">
                  <c:v>27</c:v>
                </c:pt>
                <c:pt idx="8">
                  <c:v>22</c:v>
                </c:pt>
                <c:pt idx="9">
                  <c:v>36</c:v>
                </c:pt>
                <c:pt idx="10">
                  <c:v>54</c:v>
                </c:pt>
                <c:pt idx="11">
                  <c:v>13</c:v>
                </c:pt>
                <c:pt idx="12">
                  <c:v>4</c:v>
                </c:pt>
                <c:pt idx="13">
                  <c:v>3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52-4CC7-A65A-258C6502B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93727"/>
        <c:axId val="1"/>
      </c:barChart>
      <c:catAx>
        <c:axId val="13593727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4120734908137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593727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998-4BC7-ADAB-98D94DD72F9E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4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2</c:v>
                </c:pt>
                <c:pt idx="1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98-4BC7-ADAB-98D94DD72F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12223"/>
        <c:axId val="1"/>
      </c:barChart>
      <c:catAx>
        <c:axId val="1231222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77530312954"/>
              <c:y val="0.898592765994340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4033394382575E-2"/>
              <c:y val="0.4281699021856502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12223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09B-4AF6-8C58-8C6D1EFF977C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14</c:v>
                </c:pt>
                <c:pt idx="1">
                  <c:v>10</c:v>
                </c:pt>
                <c:pt idx="2">
                  <c:v>11</c:v>
                </c:pt>
                <c:pt idx="3">
                  <c:v>13</c:v>
                </c:pt>
                <c:pt idx="4">
                  <c:v>8</c:v>
                </c:pt>
                <c:pt idx="5">
                  <c:v>8</c:v>
                </c:pt>
                <c:pt idx="6">
                  <c:v>6</c:v>
                </c:pt>
                <c:pt idx="7">
                  <c:v>7</c:v>
                </c:pt>
                <c:pt idx="8">
                  <c:v>3</c:v>
                </c:pt>
                <c:pt idx="9">
                  <c:v>37</c:v>
                </c:pt>
                <c:pt idx="10">
                  <c:v>32</c:v>
                </c:pt>
                <c:pt idx="11">
                  <c:v>25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9B-4AF6-8C58-8C6D1EFF9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6115007"/>
        <c:axId val="1"/>
      </c:barChart>
      <c:catAx>
        <c:axId val="1786115007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3235698957"/>
              <c:y val="0.898592569545828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94203493291E-2"/>
              <c:y val="0.42816935117152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6115007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25F-4FF5-861A-DEF60133F6F2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5</c:v>
                </c:pt>
                <c:pt idx="10">
                  <c:v>4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5F-4FF5-861A-DEF60133F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29519"/>
        <c:axId val="1"/>
      </c:barChart>
      <c:catAx>
        <c:axId val="1882951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457567804E-2"/>
              <c:y val="0.4281698878549272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29519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88E-4FCE-A6A6-FEFE75E71224}"/>
              </c:ext>
            </c:extLst>
          </c:dPt>
          <c:cat>
            <c:strRef>
              <c:f>B!$C$9:$C$23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B!$D$9:$D$23</c:f>
              <c:numCache>
                <c:formatCode>General</c:formatCode>
                <c:ptCount val="15"/>
                <c:pt idx="0">
                  <c:v>27</c:v>
                </c:pt>
                <c:pt idx="1">
                  <c:v>12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11</c:v>
                </c:pt>
                <c:pt idx="6">
                  <c:v>2</c:v>
                </c:pt>
                <c:pt idx="7">
                  <c:v>12</c:v>
                </c:pt>
                <c:pt idx="8">
                  <c:v>30</c:v>
                </c:pt>
                <c:pt idx="9">
                  <c:v>31</c:v>
                </c:pt>
                <c:pt idx="10">
                  <c:v>24</c:v>
                </c:pt>
                <c:pt idx="11">
                  <c:v>9</c:v>
                </c:pt>
                <c:pt idx="12">
                  <c:v>23</c:v>
                </c:pt>
                <c:pt idx="13">
                  <c:v>22</c:v>
                </c:pt>
                <c:pt idx="1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8E-4FCE-A6A6-FEFE75E71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401951"/>
        <c:axId val="1"/>
      </c:barChart>
      <c:catAx>
        <c:axId val="15740195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86749932117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400178425973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401951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0746561886051"/>
          <c:y val="0.17183122225905351"/>
          <c:w val="0.85068762278978394"/>
          <c:h val="0.650705120358055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BEE-43C0-B0BB-66C60E059EF9}"/>
              </c:ext>
            </c:extLst>
          </c:dPt>
          <c:cat>
            <c:strRef>
              <c:f>B!$B$9:$B$23</c:f>
              <c:strCache>
                <c:ptCount val="15"/>
                <c:pt idx="0">
                  <c:v>.2</c:v>
                </c:pt>
                <c:pt idx="1">
                  <c:v>.4</c:v>
                </c:pt>
                <c:pt idx="2">
                  <c:v>.6</c:v>
                </c:pt>
                <c:pt idx="3">
                  <c:v>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2.0</c:v>
                </c:pt>
                <c:pt idx="10">
                  <c:v>2.2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3+</c:v>
                </c:pt>
              </c:strCache>
            </c:strRef>
          </c:cat>
          <c:val>
            <c:numRef>
              <c:f>B!$C$9:$C$23</c:f>
              <c:numCache>
                <c:formatCode>General</c:formatCode>
                <c:ptCount val="15"/>
                <c:pt idx="0">
                  <c:v>3</c:v>
                </c:pt>
                <c:pt idx="1">
                  <c:v>0</c:v>
                </c:pt>
                <c:pt idx="2">
                  <c:v>4</c:v>
                </c:pt>
                <c:pt idx="3">
                  <c:v>2</c:v>
                </c:pt>
                <c:pt idx="4">
                  <c:v>5</c:v>
                </c:pt>
                <c:pt idx="5">
                  <c:v>6</c:v>
                </c:pt>
                <c:pt idx="6">
                  <c:v>11</c:v>
                </c:pt>
                <c:pt idx="7">
                  <c:v>18</c:v>
                </c:pt>
                <c:pt idx="8">
                  <c:v>12</c:v>
                </c:pt>
                <c:pt idx="9">
                  <c:v>11</c:v>
                </c:pt>
                <c:pt idx="10">
                  <c:v>8</c:v>
                </c:pt>
                <c:pt idx="11">
                  <c:v>6</c:v>
                </c:pt>
                <c:pt idx="12">
                  <c:v>5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EE-43C0-B0BB-66C60E059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294159"/>
        <c:axId val="1"/>
      </c:barChart>
      <c:catAx>
        <c:axId val="15729415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0.48133595800524936"/>
              <c:y val="0.898592857710967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3.14339457567804E-2"/>
              <c:y val="0.428169569712876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294159"/>
        <c:crosses val="autoZero"/>
        <c:crossBetween val="between"/>
      </c:valAx>
      <c:spPr>
        <a:ln>
          <a:solidFill>
            <a:srgbClr val="80808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0.3863</cdr:x>
      <cdr:y>0.05521</cdr:y>
    </cdr:from>
    <cdr:to>
      <cdr:x>0.61613</cdr:x>
      <cdr:y>0.11902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F242FE9-AF2D-AC27-01D7-A1D9ACFC6C7A}"/>
            </a:ext>
          </a:extLst>
        </cdr:cNvPr>
        <cdr:cNvSpPr txBox="1"/>
      </cdr:nvSpPr>
      <cdr:spPr>
        <a:xfrm xmlns:a="http://schemas.openxmlformats.org/drawingml/2006/main">
          <a:off x="3830381" y="226875"/>
          <a:ext cx="2278872" cy="262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dirty="0"/>
            <a:t>Hardshell Clam Size Distribution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0.39142</cdr:x>
      <cdr:y>0.06733</cdr:y>
    </cdr:from>
    <cdr:to>
      <cdr:x>0.62125</cdr:x>
      <cdr:y>0.1309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C0B6B4E-F469-1F87-2E90-4438158B6364}"/>
            </a:ext>
          </a:extLst>
        </cdr:cNvPr>
        <cdr:cNvSpPr txBox="1"/>
      </cdr:nvSpPr>
      <cdr:spPr>
        <a:xfrm xmlns:a="http://schemas.openxmlformats.org/drawingml/2006/main">
          <a:off x="3881181" y="277675"/>
          <a:ext cx="2278872" cy="262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Hardshell Clam Size Distribution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30D86-5032-440B-9E1F-3F1E05E74D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9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30D86-5032-440B-9E1F-3F1E05E74D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F764-7F96-4E72-8731-82C83DD1FFB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5D262-F837-4C0E-A41C-B6534AFC2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5" r:id="rId8"/>
    <p:sldLayoutId id="2147483665" r:id="rId9"/>
    <p:sldLayoutId id="2147483681" r:id="rId10"/>
    <p:sldLayoutId id="2147483678" r:id="rId11"/>
    <p:sldLayoutId id="2147483683" r:id="rId12"/>
    <p:sldLayoutId id="2147483684" r:id="rId13"/>
    <p:sldLayoutId id="2147483661" r:id="rId14"/>
    <p:sldLayoutId id="2147483663" r:id="rId15"/>
    <p:sldLayoutId id="2147483664" r:id="rId16"/>
    <p:sldLayoutId id="2147483666" r:id="rId17"/>
    <p:sldLayoutId id="2147483668" r:id="rId18"/>
    <p:sldLayoutId id="2147483669" r:id="rId19"/>
    <p:sldLayoutId id="214748368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0"/>
            <a:ext cx="11273115" cy="6858000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r>
              <a:rPr lang="en-US" dirty="0"/>
              <a:t>2023 Shellfish License Allocation</a:t>
            </a:r>
          </a:p>
        </p:txBody>
      </p:sp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10508291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Maquoit Bay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7171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E9CB61-04F8-D63F-981F-1F7E9335F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864766"/>
              </p:ext>
            </p:extLst>
          </p:nvPr>
        </p:nvGraphicFramePr>
        <p:xfrm>
          <a:off x="285605" y="2110002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653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10508291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Thomas Point Beach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366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CEA42E2-F571-BBC2-6450-99831C5317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453905"/>
              </p:ext>
            </p:extLst>
          </p:nvPr>
        </p:nvGraphicFramePr>
        <p:xfrm>
          <a:off x="285605" y="1848259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5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birds flying over water&#10;&#10;Description automatically generated">
            <a:extLst>
              <a:ext uri="{FF2B5EF4-FFF2-40B4-BE49-F238E27FC236}">
                <a16:creationId xmlns:a16="http://schemas.microsoft.com/office/drawing/2014/main" id="{04F1672A-2543-45C2-CB51-01D39C94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609" y="-1267239"/>
            <a:ext cx="13020261" cy="9765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338885"/>
            <a:ext cx="9914859" cy="13290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Sustainable Commercial Licenses Attributed to Hardshell Clam Populations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614235"/>
              </p:ext>
            </p:extLst>
          </p:nvPr>
        </p:nvGraphicFramePr>
        <p:xfrm>
          <a:off x="768626" y="3502923"/>
          <a:ext cx="9915525" cy="1280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83105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1983105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1983105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  <a:gridCol w="2101381">
                  <a:extLst>
                    <a:ext uri="{9D8B030D-6E8A-4147-A177-3AD203B41FA5}">
                      <a16:colId xmlns:a16="http://schemas.microsoft.com/office/drawing/2014/main" val="765354683"/>
                    </a:ext>
                  </a:extLst>
                </a:gridCol>
                <a:gridCol w="1864829">
                  <a:extLst>
                    <a:ext uri="{9D8B030D-6E8A-4147-A177-3AD203B41FA5}">
                      <a16:colId xmlns:a16="http://schemas.microsoft.com/office/drawing/2014/main" val="2664176848"/>
                    </a:ext>
                  </a:extLst>
                </a:gridCol>
              </a:tblGrid>
              <a:tr h="35553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Standing Crop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Projected Harvest Days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Harvest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Sustainable Licenses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3555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Hardshell Populations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14666 Bushels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209 Harvest Days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Bushel / 1200pcs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E7BB1-2A06-445D-8F53-8CF8F54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1/25/2024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75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7" y="1401415"/>
            <a:ext cx="4770783" cy="3217461"/>
          </a:xfrm>
        </p:spPr>
        <p:txBody>
          <a:bodyPr/>
          <a:lstStyle/>
          <a:p>
            <a:pPr algn="ctr"/>
            <a:r>
              <a:rPr lang="en-US" dirty="0"/>
              <a:t>Softshell Clam Survey</a:t>
            </a:r>
            <a:br>
              <a:rPr lang="en-US" dirty="0"/>
            </a:br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87616"/>
            <a:ext cx="11576868" cy="157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Softshell Clam (</a:t>
            </a:r>
            <a:r>
              <a:rPr lang="en-US" i="1" dirty="0"/>
              <a:t>Mercenaria mercenaria)</a:t>
            </a:r>
          </a:p>
          <a:p>
            <a:pPr>
              <a:lnSpc>
                <a:spcPct val="100000"/>
              </a:lnSpc>
            </a:pPr>
            <a:r>
              <a:rPr lang="en-US" dirty="0"/>
              <a:t>Female Reproductive Rate 1-5 million eggs per spawning event</a:t>
            </a:r>
          </a:p>
          <a:p>
            <a:pPr>
              <a:lnSpc>
                <a:spcPct val="100000"/>
              </a:lnSpc>
            </a:pPr>
            <a:r>
              <a:rPr lang="en-US" dirty="0"/>
              <a:t>Climate Susceptibility  HIGH </a:t>
            </a:r>
          </a:p>
          <a:p>
            <a:pPr>
              <a:lnSpc>
                <a:spcPct val="1000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104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68" y="443946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Upper Middle Bay ~ Barnes Landing ~ Simpsons Point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345506" y="3721649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464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8937C6-AE46-253B-1D0E-110071A46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669222"/>
              </p:ext>
            </p:extLst>
          </p:nvPr>
        </p:nvGraphicFramePr>
        <p:xfrm>
          <a:off x="315868" y="2026429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28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68" y="443946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New Meadows River ~ Bull Rock ~ Horse Pen Cove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345506" y="3721649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74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E0222E6-545F-42CB-8472-136E59A6F3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879279"/>
              </p:ext>
            </p:extLst>
          </p:nvPr>
        </p:nvGraphicFramePr>
        <p:xfrm>
          <a:off x="429981" y="1952906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14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Bunganuc</a:t>
            </a:r>
            <a:r>
              <a:rPr lang="en-US" dirty="0">
                <a:solidFill>
                  <a:schemeClr val="tx1"/>
                </a:solidFill>
              </a:rPr>
              <a:t> Shores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492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2BED58-573B-2EBC-0479-84B531608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761672"/>
              </p:ext>
            </p:extLst>
          </p:nvPr>
        </p:nvGraphicFramePr>
        <p:xfrm>
          <a:off x="285605" y="1922660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88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Buttermilk Cove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275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55FD32-D34A-A8D4-CC42-351E463BD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584960"/>
              </p:ext>
            </p:extLst>
          </p:nvPr>
        </p:nvGraphicFramePr>
        <p:xfrm>
          <a:off x="284939" y="1848259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105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Clay Cove ~ Miller Creek ~ Catlin Shore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2426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F4598D8-0E2C-D166-4BCC-20C531684D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195334"/>
              </p:ext>
            </p:extLst>
          </p:nvPr>
        </p:nvGraphicFramePr>
        <p:xfrm>
          <a:off x="441693" y="2143617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421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Harpswell Cove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2765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9CD152E-BD17-4F2D-32B3-30588DD09E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888021"/>
              </p:ext>
            </p:extLst>
          </p:nvPr>
        </p:nvGraphicFramePr>
        <p:xfrm>
          <a:off x="357809" y="2018679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25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D072B0-076E-4AAF-84A8-1A907CED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/>
          <a:p>
            <a:r>
              <a:rPr lang="en-US" dirty="0"/>
              <a:t>Agenda Item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7041F-5C33-40F8-A459-751AEB10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3011751"/>
            <a:ext cx="5499651" cy="325485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Shellfish Survey &amp; License Allocation Overview</a:t>
            </a:r>
          </a:p>
          <a:p>
            <a:r>
              <a:rPr lang="en-US" dirty="0"/>
              <a:t>-	Committee Questions</a:t>
            </a:r>
          </a:p>
          <a:p>
            <a:r>
              <a:rPr lang="en-US" b="1" dirty="0"/>
              <a:t>Public Comment</a:t>
            </a:r>
          </a:p>
          <a:p>
            <a:r>
              <a:rPr lang="en-US" dirty="0"/>
              <a:t>-	Questions and Comments from public</a:t>
            </a:r>
          </a:p>
          <a:p>
            <a:r>
              <a:rPr lang="en-US" b="1" dirty="0"/>
              <a:t>Committee Discussion</a:t>
            </a:r>
          </a:p>
          <a:p>
            <a:r>
              <a:rPr lang="en-US" b="1" dirty="0"/>
              <a:t>-	</a:t>
            </a:r>
            <a:r>
              <a:rPr lang="en-US" dirty="0"/>
              <a:t>Make License Allocation Recommendation ACTION ITEM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FB47105-829B-4E20-AFC8-D60FD672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87" y="6434560"/>
            <a:ext cx="5886813" cy="365125"/>
          </a:xfrm>
        </p:spPr>
        <p:txBody>
          <a:bodyPr/>
          <a:lstStyle/>
          <a:p>
            <a:r>
              <a:rPr lang="en-US" dirty="0"/>
              <a:t>https://library.municode.com/me/brunswick/codes/code_of_ordinances?nodeId=PTIIMUCOOR_CH11MAACSTWA_ARTIIISH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4CBA211-37A0-4CC8-ACD3-522C5BE67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514166" y="-1798"/>
            <a:ext cx="2846566" cy="287229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EAE460E-5FC8-45EA-B10F-E699814E8E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9360733" y="-1798"/>
            <a:ext cx="2826990" cy="2854594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9F63E76-B657-482E-810D-3321F4B962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6514169" y="2856391"/>
            <a:ext cx="2846565" cy="4001609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B4EBE43-9BF3-4053-9882-9A8FE1110E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/>
          <a:stretch/>
        </p:blipFill>
        <p:spPr>
          <a:xfrm>
            <a:off x="9356456" y="2828943"/>
            <a:ext cx="2835544" cy="4038805"/>
          </a:xfr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1DB8175-C36B-4576-9F4C-02F5CFEA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1/25/2024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4AC6251-86B6-46D0-9E3A-E833E8C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38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Little Bullpen ~ Iron Island ~Northern Coombs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145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83B98B-D379-B5F0-EF65-688A17E8F7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1313" y="1925638"/>
          <a:ext cx="9913937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778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Long Reach ~ Gurnet Straits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196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E609F43-96DB-D560-D440-AF3D6013BA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4435" y="1929833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489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Maquoit Bay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3570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78DF0B9-A2D6-0086-86AD-67EB9E95C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863064"/>
              </p:ext>
            </p:extLst>
          </p:nvPr>
        </p:nvGraphicFramePr>
        <p:xfrm>
          <a:off x="377687" y="1943085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6345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Thomas Point Beach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529425" y="3563460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5622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D0340569-CD9B-B0A0-F99D-830D5E1A75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908686"/>
              </p:ext>
            </p:extLst>
          </p:nvPr>
        </p:nvGraphicFramePr>
        <p:xfrm>
          <a:off x="384313" y="1962963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231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Smith Cove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529425" y="3563460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270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F86BC8-7FB1-2FEB-18EA-46CA85ECA0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712602"/>
              </p:ext>
            </p:extLst>
          </p:nvPr>
        </p:nvGraphicFramePr>
        <p:xfrm>
          <a:off x="331988" y="1807957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883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Woodward Cove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529425" y="3563460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249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64ED607-333F-E589-5B8B-D9D506B84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396901"/>
              </p:ext>
            </p:extLst>
          </p:nvPr>
        </p:nvGraphicFramePr>
        <p:xfrm>
          <a:off x="441693" y="1962962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9522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birds flying over water&#10;&#10;Description automatically generated">
            <a:extLst>
              <a:ext uri="{FF2B5EF4-FFF2-40B4-BE49-F238E27FC236}">
                <a16:creationId xmlns:a16="http://schemas.microsoft.com/office/drawing/2014/main" id="{04F1672A-2543-45C2-CB51-01D39C94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609" y="-1267239"/>
            <a:ext cx="13020261" cy="9765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338885"/>
            <a:ext cx="9914859" cy="13290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Sustainable Commercial Licenses Attributed to Softshell Clam Populations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5C55EB-D35E-42BE-8A0C-ED4493EF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659206"/>
              </p:ext>
            </p:extLst>
          </p:nvPr>
        </p:nvGraphicFramePr>
        <p:xfrm>
          <a:off x="768626" y="3502923"/>
          <a:ext cx="9915525" cy="1280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83105">
                  <a:extLst>
                    <a:ext uri="{9D8B030D-6E8A-4147-A177-3AD203B41FA5}">
                      <a16:colId xmlns:a16="http://schemas.microsoft.com/office/drawing/2014/main" val="1055510699"/>
                    </a:ext>
                  </a:extLst>
                </a:gridCol>
                <a:gridCol w="1983105">
                  <a:extLst>
                    <a:ext uri="{9D8B030D-6E8A-4147-A177-3AD203B41FA5}">
                      <a16:colId xmlns:a16="http://schemas.microsoft.com/office/drawing/2014/main" val="1937429678"/>
                    </a:ext>
                  </a:extLst>
                </a:gridCol>
                <a:gridCol w="1983105">
                  <a:extLst>
                    <a:ext uri="{9D8B030D-6E8A-4147-A177-3AD203B41FA5}">
                      <a16:colId xmlns:a16="http://schemas.microsoft.com/office/drawing/2014/main" val="2449211887"/>
                    </a:ext>
                  </a:extLst>
                </a:gridCol>
                <a:gridCol w="2101381">
                  <a:extLst>
                    <a:ext uri="{9D8B030D-6E8A-4147-A177-3AD203B41FA5}">
                      <a16:colId xmlns:a16="http://schemas.microsoft.com/office/drawing/2014/main" val="765354683"/>
                    </a:ext>
                  </a:extLst>
                </a:gridCol>
                <a:gridCol w="1864829">
                  <a:extLst>
                    <a:ext uri="{9D8B030D-6E8A-4147-A177-3AD203B41FA5}">
                      <a16:colId xmlns:a16="http://schemas.microsoft.com/office/drawing/2014/main" val="2664176848"/>
                    </a:ext>
                  </a:extLst>
                </a:gridCol>
              </a:tblGrid>
              <a:tr h="35553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Standing Crop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Projected Harvest Days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Harvest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Sustainable Licenses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133184"/>
                  </a:ext>
                </a:extLst>
              </a:tr>
              <a:tr h="3555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Softshell Populations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16305 Bushels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275 Harvest Days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Bushel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8269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E7BB1-2A06-445D-8F53-8CF8F54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78AB1-B107-4B6E-AFB4-6820509E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/>
          <a:p>
            <a:r>
              <a:rPr lang="en-US" dirty="0"/>
              <a:t>1/25/2024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2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C466-2297-4C1B-8079-A514AB8D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/>
          <a:p>
            <a:r>
              <a:rPr lang="en-US" dirty="0"/>
              <a:t>Historical Survey and Landing Data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7D17764-41DE-474B-801F-3A31C13890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525" r="13525"/>
          <a:stretch/>
        </p:blipFill>
        <p:spPr>
          <a:xfrm>
            <a:off x="7326184" y="2126134"/>
            <a:ext cx="2434622" cy="2503056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47600FE-FF70-4943-A9DC-B1AF91EC0C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483" b="11483"/>
          <a:stretch/>
        </p:blipFill>
        <p:spPr>
          <a:xfrm>
            <a:off x="9759092" y="2118839"/>
            <a:ext cx="2432908" cy="249888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64F2A4-8811-44F1-825B-9D04590EB4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1826" r="11826"/>
          <a:stretch/>
        </p:blipFill>
        <p:spPr>
          <a:xfrm>
            <a:off x="7324344" y="4503573"/>
            <a:ext cx="2434622" cy="2354427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8CED09D-01FE-44EB-A655-6EC0819B709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3797" b="13797"/>
          <a:stretch/>
        </p:blipFill>
        <p:spPr>
          <a:xfrm>
            <a:off x="9758966" y="4507560"/>
            <a:ext cx="2434622" cy="2350439"/>
          </a:xfr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D298BC0-D1EE-4B8A-B546-4C879924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1/24/2024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CFCA4BA-5731-4BC1-9FF7-23403BFA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A699CF6-7288-F014-0C61-86EEBD5B6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948887"/>
              </p:ext>
            </p:extLst>
          </p:nvPr>
        </p:nvGraphicFramePr>
        <p:xfrm>
          <a:off x="553658" y="2493015"/>
          <a:ext cx="6406687" cy="4249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8429598" imgH="5591019" progId="MSGraph.Chart.8">
                  <p:embed/>
                </p:oleObj>
              </mc:Choice>
              <mc:Fallback>
                <p:oleObj name="Chart" r:id="rId6" imgW="8429598" imgH="5591019" progId="MSGraph.Char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658" y="2493015"/>
                        <a:ext cx="6406687" cy="424940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630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9AAE-7773-6E57-CE14-9E3B966D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State Shellfish Landing Data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7A2E75-C9BE-83E4-5B94-CDC0508E9E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E2C0BD-7615-98CF-1064-205F303BC7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0D712D9-94C1-8F93-5BF5-EA36E326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363A9E-DE66-DEF6-DCA0-BB0E9AB8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8AD856-A9FF-652C-22E5-7A401E27F1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661575"/>
              </p:ext>
            </p:extLst>
          </p:nvPr>
        </p:nvGraphicFramePr>
        <p:xfrm>
          <a:off x="166130" y="2045291"/>
          <a:ext cx="3962400" cy="235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912FEEE-EAD6-2771-0194-FF301669F8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078349"/>
              </p:ext>
            </p:extLst>
          </p:nvPr>
        </p:nvGraphicFramePr>
        <p:xfrm>
          <a:off x="288812" y="4318922"/>
          <a:ext cx="3624470" cy="235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5820864-0A42-37E6-A78C-88FFBA5FE0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557254"/>
              </p:ext>
            </p:extLst>
          </p:nvPr>
        </p:nvGraphicFramePr>
        <p:xfrm>
          <a:off x="4783910" y="4308398"/>
          <a:ext cx="3539827" cy="230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F4075DF-A470-56CF-D805-C0B87BC39C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983856"/>
              </p:ext>
            </p:extLst>
          </p:nvPr>
        </p:nvGraphicFramePr>
        <p:xfrm>
          <a:off x="4619652" y="2059984"/>
          <a:ext cx="3914748" cy="225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6482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754" y="684875"/>
            <a:ext cx="8229600" cy="7506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chemeClr val="tx1"/>
                </a:solidFill>
              </a:rPr>
              <a:t>Commercial Shellfish License Allocations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Resident and Non-Residents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6636" y="1877290"/>
            <a:ext cx="1383552" cy="4016128"/>
          </a:xfrm>
        </p:spPr>
        <p:txBody>
          <a:bodyPr>
            <a:normAutofit fontScale="40000" lnSpcReduction="20000"/>
          </a:bodyPr>
          <a:lstStyle/>
          <a:p>
            <a:r>
              <a:rPr lang="en-US" b="1" u="sng" dirty="0"/>
              <a:t>1998-1999 =	54</a:t>
            </a:r>
          </a:p>
          <a:p>
            <a:r>
              <a:rPr lang="en-US" b="1" u="sng" dirty="0"/>
              <a:t>1999-2000 =	60</a:t>
            </a:r>
          </a:p>
          <a:p>
            <a:r>
              <a:rPr lang="en-US" b="1" u="sng" dirty="0"/>
              <a:t>2000-2001 =	69</a:t>
            </a:r>
          </a:p>
          <a:p>
            <a:r>
              <a:rPr lang="en-US" b="1" u="sng" dirty="0"/>
              <a:t>2001-2002 =	69</a:t>
            </a:r>
          </a:p>
          <a:p>
            <a:r>
              <a:rPr lang="en-US" b="1" u="sng" dirty="0"/>
              <a:t>2002-2003 =	75</a:t>
            </a:r>
            <a:r>
              <a:rPr lang="en-US" b="1" dirty="0"/>
              <a:t>	</a:t>
            </a:r>
          </a:p>
          <a:p>
            <a:r>
              <a:rPr lang="en-US" b="1" u="sng" dirty="0"/>
              <a:t>2003-2004 =	75</a:t>
            </a:r>
          </a:p>
          <a:p>
            <a:r>
              <a:rPr lang="en-US" b="1" u="sng" dirty="0"/>
              <a:t>2004-2005 =	74</a:t>
            </a:r>
          </a:p>
          <a:p>
            <a:r>
              <a:rPr lang="en-US" b="1" u="sng" dirty="0"/>
              <a:t>2005-2006 =	74</a:t>
            </a:r>
          </a:p>
          <a:p>
            <a:r>
              <a:rPr lang="en-US" b="1" u="sng" dirty="0"/>
              <a:t>2006-2007 =	74 </a:t>
            </a:r>
            <a:endParaRPr lang="en-US" sz="1000" b="1" u="sng" dirty="0"/>
          </a:p>
          <a:p>
            <a:r>
              <a:rPr lang="en-US" b="1" u="sng" dirty="0"/>
              <a:t>2007-2008 =	56 </a:t>
            </a:r>
            <a:endParaRPr lang="en-US" sz="1000" b="1" u="sng" dirty="0"/>
          </a:p>
          <a:p>
            <a:r>
              <a:rPr lang="en-US" dirty="0"/>
              <a:t>2008-2009 = 	64</a:t>
            </a:r>
          </a:p>
          <a:p>
            <a:r>
              <a:rPr lang="en-US" b="1" u="sng" dirty="0"/>
              <a:t>2009-2010 = 	57</a:t>
            </a:r>
          </a:p>
          <a:p>
            <a:r>
              <a:rPr lang="en-US" dirty="0"/>
              <a:t>2010-2011 = 	58</a:t>
            </a:r>
          </a:p>
          <a:p>
            <a:r>
              <a:rPr lang="en-US" b="1" u="sng" dirty="0"/>
              <a:t>2011-2012 = 	53</a:t>
            </a:r>
          </a:p>
          <a:p>
            <a:r>
              <a:rPr lang="en-US" dirty="0"/>
              <a:t>2012-2013 = 	57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8559" y="1956897"/>
            <a:ext cx="1316242" cy="3943173"/>
          </a:xfrm>
        </p:spPr>
        <p:txBody>
          <a:bodyPr>
            <a:normAutofit fontScale="40000" lnSpcReduction="20000"/>
          </a:bodyPr>
          <a:lstStyle/>
          <a:p>
            <a:r>
              <a:rPr lang="en-US" b="1" u="sng" dirty="0"/>
              <a:t>2013-2014 =	60</a:t>
            </a:r>
          </a:p>
          <a:p>
            <a:r>
              <a:rPr lang="en-US" dirty="0"/>
              <a:t>2014-2015 =	50</a:t>
            </a:r>
          </a:p>
          <a:p>
            <a:r>
              <a:rPr lang="en-US" b="1" u="sng" dirty="0"/>
              <a:t>2015-2016 =	50</a:t>
            </a:r>
          </a:p>
          <a:p>
            <a:r>
              <a:rPr lang="en-US" dirty="0"/>
              <a:t>2016-2017 =	51</a:t>
            </a:r>
          </a:p>
          <a:p>
            <a:r>
              <a:rPr lang="en-US" b="1" u="sng" dirty="0"/>
              <a:t>2017-2018 = 	62</a:t>
            </a:r>
          </a:p>
          <a:p>
            <a:r>
              <a:rPr lang="en-US" dirty="0"/>
              <a:t>2018-2019 =	62</a:t>
            </a:r>
          </a:p>
          <a:p>
            <a:r>
              <a:rPr lang="en-US" b="1" u="sng" dirty="0"/>
              <a:t>2019-2020 =	62</a:t>
            </a:r>
          </a:p>
          <a:p>
            <a:r>
              <a:rPr lang="en-US" dirty="0"/>
              <a:t>2020-2021 =	65</a:t>
            </a:r>
          </a:p>
          <a:p>
            <a:r>
              <a:rPr lang="en-US" b="1" u="sng" dirty="0"/>
              <a:t>2021-2022 =	63</a:t>
            </a:r>
          </a:p>
          <a:p>
            <a:r>
              <a:rPr lang="en-US" dirty="0"/>
              <a:t>2022-2023 = 	63</a:t>
            </a:r>
          </a:p>
          <a:p>
            <a:r>
              <a:rPr lang="en-US" b="1" u="sng" dirty="0"/>
              <a:t>2023-2024 = 	63</a:t>
            </a:r>
          </a:p>
          <a:p>
            <a:r>
              <a:rPr lang="en-US" b="1" dirty="0"/>
              <a:t>2024-2025 = 	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0294" y="5253739"/>
            <a:ext cx="425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Year Average = 62 Commercial Licenses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1AA55-2C60-F377-BD3C-16C69390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871" y="2282379"/>
            <a:ext cx="4717005" cy="26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5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08F8E80-273B-4562-A81B-FD0E7D72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70A6C05-2E0B-4B10-9ED2-0FF9AE3C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8" y="0"/>
            <a:ext cx="78753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6E59908C-A02F-4D2D-B38E-C50E4D0A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8624" y="0"/>
            <a:ext cx="7351628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799"/>
            <a:ext cx="2912406" cy="54864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Survey Purpose</a:t>
            </a:r>
          </a:p>
        </p:txBody>
      </p:sp>
      <p:sp useBgFill="1">
        <p:nvSpPr>
          <p:cNvPr id="72" name="Freeform: Shape 71">
            <a:extLst>
              <a:ext uri="{FF2B5EF4-FFF2-40B4-BE49-F238E27FC236}">
                <a16:creationId xmlns:a16="http://schemas.microsoft.com/office/drawing/2014/main" id="{D71285AF-E716-4D05-9966-A47DE4B7F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904573" y="0"/>
            <a:ext cx="5963231" cy="6861910"/>
          </a:xfrm>
          <a:custGeom>
            <a:avLst/>
            <a:gdLst>
              <a:gd name="connsiteX0" fmla="*/ 2532276 w 5963231"/>
              <a:gd name="connsiteY0" fmla="*/ 6861910 h 6861910"/>
              <a:gd name="connsiteX1" fmla="*/ 2377645 w 5963231"/>
              <a:gd name="connsiteY1" fmla="*/ 6858000 h 6861910"/>
              <a:gd name="connsiteX2" fmla="*/ 0 w 5963231"/>
              <a:gd name="connsiteY2" fmla="*/ 6858000 h 6861910"/>
              <a:gd name="connsiteX3" fmla="*/ 0 w 5963231"/>
              <a:gd name="connsiteY3" fmla="*/ 0 h 6861910"/>
              <a:gd name="connsiteX4" fmla="*/ 2532276 w 5963231"/>
              <a:gd name="connsiteY4" fmla="*/ 0 h 6861910"/>
              <a:gd name="connsiteX5" fmla="*/ 2547568 w 5963231"/>
              <a:gd name="connsiteY5" fmla="*/ 0 h 6861910"/>
              <a:gd name="connsiteX6" fmla="*/ 2547568 w 5963231"/>
              <a:gd name="connsiteY6" fmla="*/ 387 h 6861910"/>
              <a:gd name="connsiteX7" fmla="*/ 2708832 w 5963231"/>
              <a:gd name="connsiteY7" fmla="*/ 4464 h 6861910"/>
              <a:gd name="connsiteX8" fmla="*/ 5963231 w 5963231"/>
              <a:gd name="connsiteY8" fmla="*/ 3430955 h 6861910"/>
              <a:gd name="connsiteX9" fmla="*/ 2532276 w 5963231"/>
              <a:gd name="connsiteY9" fmla="*/ 6861910 h 6861910"/>
              <a:gd name="connsiteX0" fmla="*/ 2532276 w 5963231"/>
              <a:gd name="connsiteY0" fmla="*/ 6861910 h 6861910"/>
              <a:gd name="connsiteX1" fmla="*/ 0 w 5963231"/>
              <a:gd name="connsiteY1" fmla="*/ 6858000 h 6861910"/>
              <a:gd name="connsiteX2" fmla="*/ 0 w 5963231"/>
              <a:gd name="connsiteY2" fmla="*/ 0 h 6861910"/>
              <a:gd name="connsiteX3" fmla="*/ 2532276 w 5963231"/>
              <a:gd name="connsiteY3" fmla="*/ 0 h 6861910"/>
              <a:gd name="connsiteX4" fmla="*/ 2547568 w 5963231"/>
              <a:gd name="connsiteY4" fmla="*/ 0 h 6861910"/>
              <a:gd name="connsiteX5" fmla="*/ 2547568 w 5963231"/>
              <a:gd name="connsiteY5" fmla="*/ 387 h 6861910"/>
              <a:gd name="connsiteX6" fmla="*/ 2708832 w 5963231"/>
              <a:gd name="connsiteY6" fmla="*/ 4464 h 6861910"/>
              <a:gd name="connsiteX7" fmla="*/ 5963231 w 5963231"/>
              <a:gd name="connsiteY7" fmla="*/ 3430955 h 6861910"/>
              <a:gd name="connsiteX8" fmla="*/ 2532276 w 5963231"/>
              <a:gd name="connsiteY8" fmla="*/ 6861910 h 68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3231" h="6861910">
                <a:moveTo>
                  <a:pt x="2532276" y="6861910"/>
                </a:moveTo>
                <a:lnTo>
                  <a:pt x="0" y="6858000"/>
                </a:lnTo>
                <a:lnTo>
                  <a:pt x="0" y="0"/>
                </a:lnTo>
                <a:lnTo>
                  <a:pt x="2532276" y="0"/>
                </a:lnTo>
                <a:lnTo>
                  <a:pt x="2547568" y="0"/>
                </a:lnTo>
                <a:lnTo>
                  <a:pt x="2547568" y="387"/>
                </a:lnTo>
                <a:lnTo>
                  <a:pt x="2708832" y="4464"/>
                </a:lnTo>
                <a:cubicBezTo>
                  <a:pt x="4521646" y="96356"/>
                  <a:pt x="5963231" y="1595306"/>
                  <a:pt x="5963231" y="3430955"/>
                </a:cubicBezTo>
                <a:cubicBezTo>
                  <a:pt x="5963231" y="5325819"/>
                  <a:pt x="4427140" y="6861910"/>
                  <a:pt x="2532276" y="686191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E50A-6F33-40AD-9446-D7F6D1B3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850" y="1371187"/>
            <a:ext cx="3418921" cy="39240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Shellfish Inventory Surveys are completed every other year.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The surveys determine an estimated standing crop.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The standing crop is used to determine the amount of resident commercial licenses to be issued +/- 15%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CB36CBF-780F-44BF-90F7-7C2E32629C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225" r="8225"/>
          <a:stretch/>
        </p:blipFill>
        <p:spPr>
          <a:xfrm>
            <a:off x="8839200" y="3"/>
            <a:ext cx="3352800" cy="2302501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24FF41-F655-4118-95E4-CC03D48966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2530" b="22530"/>
          <a:stretch/>
        </p:blipFill>
        <p:spPr>
          <a:xfrm>
            <a:off x="8839200" y="2301287"/>
            <a:ext cx="3352800" cy="2302502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 kern="1200" spc="5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9C1E283-54F6-4BE3-BD4B-B4C5888D08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4217" b="4217"/>
          <a:stretch/>
        </p:blipFill>
        <p:spPr>
          <a:xfrm>
            <a:off x="8839200" y="4556710"/>
            <a:ext cx="3352800" cy="2302502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3967E21-B2F3-45A0-8DC7-5AA3CCC5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1/25/2024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2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64" y="236190"/>
            <a:ext cx="6487459" cy="756833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chemeClr val="tx1"/>
                </a:solidFill>
              </a:rPr>
              <a:t>Student License Allocations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(Includes Resident and Non-Resident)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8740" y="1172740"/>
            <a:ext cx="2190376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1998-1999 = 5</a:t>
            </a:r>
          </a:p>
          <a:p>
            <a:r>
              <a:rPr lang="en-US" dirty="0"/>
              <a:t>1999-2000 = 5</a:t>
            </a:r>
          </a:p>
          <a:p>
            <a:r>
              <a:rPr lang="en-US" dirty="0"/>
              <a:t>2000-2001 = 5</a:t>
            </a:r>
          </a:p>
          <a:p>
            <a:r>
              <a:rPr lang="en-US" dirty="0"/>
              <a:t>2001-2002 = 5</a:t>
            </a:r>
          </a:p>
          <a:p>
            <a:r>
              <a:rPr lang="en-US" dirty="0"/>
              <a:t>2002-2003 = 5	</a:t>
            </a:r>
          </a:p>
          <a:p>
            <a:r>
              <a:rPr lang="en-US" dirty="0"/>
              <a:t>2003-2004 = 6</a:t>
            </a:r>
          </a:p>
          <a:p>
            <a:r>
              <a:rPr lang="en-US" dirty="0"/>
              <a:t>2004-2005 = 10</a:t>
            </a:r>
          </a:p>
          <a:p>
            <a:r>
              <a:rPr lang="en-US" dirty="0"/>
              <a:t>2005-2006 = 10</a:t>
            </a:r>
          </a:p>
          <a:p>
            <a:r>
              <a:rPr lang="en-US" dirty="0"/>
              <a:t>2006-2007 = 10</a:t>
            </a:r>
          </a:p>
          <a:p>
            <a:r>
              <a:rPr lang="en-US" dirty="0"/>
              <a:t>2007-2008 = 10</a:t>
            </a:r>
          </a:p>
          <a:p>
            <a:r>
              <a:rPr lang="en-US" dirty="0"/>
              <a:t>2008-2009 = 10</a:t>
            </a:r>
          </a:p>
          <a:p>
            <a:r>
              <a:rPr lang="en-US" dirty="0"/>
              <a:t>2009-2010 = 10</a:t>
            </a:r>
          </a:p>
          <a:p>
            <a:r>
              <a:rPr lang="en-US" dirty="0"/>
              <a:t>2010-2011 = 0</a:t>
            </a:r>
          </a:p>
          <a:p>
            <a:r>
              <a:rPr lang="en-US" dirty="0"/>
              <a:t>2011-2012 = 0</a:t>
            </a:r>
          </a:p>
          <a:p>
            <a:r>
              <a:rPr lang="en-US" dirty="0"/>
              <a:t>2012-2013 = 0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1624" y="1500842"/>
            <a:ext cx="1682376" cy="385631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2013-2014 = 9</a:t>
            </a:r>
          </a:p>
          <a:p>
            <a:r>
              <a:rPr lang="en-US" dirty="0"/>
              <a:t>2014-2015 = 11</a:t>
            </a:r>
          </a:p>
          <a:p>
            <a:r>
              <a:rPr lang="en-US" dirty="0"/>
              <a:t>2015-2016 = 11</a:t>
            </a:r>
          </a:p>
          <a:p>
            <a:r>
              <a:rPr lang="en-US" dirty="0"/>
              <a:t>2016-2017 = 11</a:t>
            </a:r>
          </a:p>
          <a:p>
            <a:r>
              <a:rPr lang="en-US" dirty="0"/>
              <a:t>2017-2018 = 15</a:t>
            </a:r>
          </a:p>
          <a:p>
            <a:r>
              <a:rPr lang="en-US" dirty="0"/>
              <a:t>2018-2019 = 15</a:t>
            </a:r>
          </a:p>
          <a:p>
            <a:r>
              <a:rPr lang="en-US" dirty="0"/>
              <a:t>2019-2020 = 17</a:t>
            </a:r>
          </a:p>
          <a:p>
            <a:r>
              <a:rPr lang="en-US" dirty="0"/>
              <a:t>2020-2021 = 17</a:t>
            </a:r>
          </a:p>
          <a:p>
            <a:r>
              <a:rPr lang="en-US" dirty="0"/>
              <a:t>2021-2022 = 17</a:t>
            </a:r>
          </a:p>
          <a:p>
            <a:r>
              <a:rPr lang="en-US" dirty="0"/>
              <a:t>2022-2023 = 17</a:t>
            </a:r>
          </a:p>
          <a:p>
            <a:r>
              <a:rPr lang="en-US" dirty="0"/>
              <a:t>2023-2024 = 17</a:t>
            </a:r>
          </a:p>
          <a:p>
            <a:r>
              <a:rPr lang="en-US" dirty="0"/>
              <a:t>2023-2024 =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864977"/>
            <a:ext cx="3902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of 8 licenses over 25years. </a:t>
            </a:r>
          </a:p>
        </p:txBody>
      </p:sp>
      <p:pic>
        <p:nvPicPr>
          <p:cNvPr id="6" name="Picture 5" descr="A group of people working on a mud field&#10;&#10;Description automatically generated">
            <a:extLst>
              <a:ext uri="{FF2B5EF4-FFF2-40B4-BE49-F238E27FC236}">
                <a16:creationId xmlns:a16="http://schemas.microsoft.com/office/drawing/2014/main" id="{8B108F26-7949-7BAE-D02A-4BEBA4F0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86" y="1500842"/>
            <a:ext cx="5774599" cy="3248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019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CAB0-7E08-58BF-6709-D2C03482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99" y="781619"/>
            <a:ext cx="7057860" cy="1325890"/>
          </a:xfrm>
        </p:spPr>
        <p:txBody>
          <a:bodyPr/>
          <a:lstStyle/>
          <a:p>
            <a:r>
              <a:rPr lang="en-US" dirty="0"/>
              <a:t>Student Harvester Effort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E0D0-D715-2D62-7901-AAE0812E5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4" y="3012804"/>
            <a:ext cx="7243484" cy="1553640"/>
          </a:xfrm>
        </p:spPr>
        <p:txBody>
          <a:bodyPr>
            <a:normAutofit fontScale="92500"/>
          </a:bodyPr>
          <a:lstStyle/>
          <a:p>
            <a:r>
              <a:rPr lang="en-US" dirty="0"/>
              <a:t>Previous Year Reported Student Harvest = 158Bu HS &amp; 340Bu SS</a:t>
            </a:r>
          </a:p>
          <a:p>
            <a:r>
              <a:rPr lang="en-US" dirty="0"/>
              <a:t>Potential 1BU limit = 168Bu x TSLA=</a:t>
            </a:r>
          </a:p>
          <a:p>
            <a:r>
              <a:rPr lang="en-US" dirty="0"/>
              <a:t>Potential 2BU limit = 336Bu x TSLA=</a:t>
            </a:r>
          </a:p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EDFD5D1-8D39-35F2-824D-5108A44216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055537"/>
              </p:ext>
            </p:extLst>
          </p:nvPr>
        </p:nvGraphicFramePr>
        <p:xfrm>
          <a:off x="7124513" y="1649786"/>
          <a:ext cx="4852988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7572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BC1BE60-DA33-4772-B1E0-E71998DD1F12}"/>
              </a:ext>
            </a:extLst>
          </p:cNvPr>
          <p:cNvSpPr txBox="1">
            <a:spLocks/>
          </p:cNvSpPr>
          <p:nvPr/>
        </p:nvSpPr>
        <p:spPr>
          <a:xfrm>
            <a:off x="371061" y="48344"/>
            <a:ext cx="11761304" cy="680965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License Calculations</a:t>
            </a:r>
          </a:p>
          <a:p>
            <a:pPr marL="0" indent="0" algn="ctr">
              <a:buNone/>
            </a:pPr>
            <a:endParaRPr lang="en-US" sz="1800" b="1" dirty="0">
              <a:solidFill>
                <a:srgbClr val="00B050"/>
              </a:solidFill>
            </a:endParaRPr>
          </a:p>
          <a:p>
            <a:r>
              <a:rPr lang="en-US" sz="1800" b="1" dirty="0"/>
              <a:t>2024 Est. Standing Softshell Clam Crop  =  16,305 Bushels or 815,250 lbs. </a:t>
            </a:r>
          </a:p>
          <a:p>
            <a:pPr marL="0" indent="0">
              <a:buNone/>
            </a:pPr>
            <a:endParaRPr lang="en-US" sz="1800" b="1" dirty="0">
              <a:solidFill>
                <a:srgbClr val="00B050"/>
              </a:solidFill>
            </a:endParaRPr>
          </a:p>
          <a:p>
            <a:r>
              <a:rPr lang="en-US" sz="1800" b="1" dirty="0"/>
              <a:t>2024 Est. Standing Hardshell Clam Crop  =  14,666 Bushels or 8.79 million pcs.</a:t>
            </a:r>
          </a:p>
          <a:p>
            <a:endParaRPr lang="en-US" sz="1800" b="1" dirty="0"/>
          </a:p>
          <a:p>
            <a:r>
              <a:rPr lang="en-US" sz="1800" b="1" dirty="0"/>
              <a:t>Survey Supported Number of Resident Commercial Licenses = 51 (27 Softshell &amp; 24 Quahog) 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b="1" dirty="0"/>
              <a:t>15 % +/- Marine Resource Committee Discretion = 44 to 59</a:t>
            </a:r>
          </a:p>
          <a:p>
            <a:endParaRPr lang="en-US" sz="1800" b="1" dirty="0"/>
          </a:p>
          <a:p>
            <a:r>
              <a:rPr lang="en-US" sz="1600" b="1" dirty="0"/>
              <a:t>Staff Recommendation  	51 Resident Commercial Licenses (Reduction of 6)</a:t>
            </a:r>
          </a:p>
          <a:p>
            <a:pPr marL="0" indent="0">
              <a:buNone/>
            </a:pPr>
            <a:r>
              <a:rPr lang="en-US" sz="1600" b="1" dirty="0"/>
              <a:t>		   	6 Non-Resident Commercial License (Stays Same)</a:t>
            </a:r>
          </a:p>
          <a:p>
            <a:pPr marL="0" indent="0">
              <a:buNone/>
            </a:pPr>
            <a:r>
              <a:rPr lang="en-US" sz="1600" b="1" dirty="0"/>
              <a:t>		  	4 Resident Student Licenses (Reduction of 12)</a:t>
            </a:r>
          </a:p>
          <a:p>
            <a:pPr marL="0" indent="0">
              <a:buNone/>
            </a:pPr>
            <a:r>
              <a:rPr lang="en-US" sz="1600" b="1" dirty="0"/>
              <a:t>		    	1 Non- Resident Student License (Reduction of 1)</a:t>
            </a:r>
          </a:p>
          <a:p>
            <a:pPr marL="0" indent="0">
              <a:buNone/>
            </a:pPr>
            <a:r>
              <a:rPr lang="en-US" sz="1600" b="1" dirty="0"/>
              <a:t>		   	1 Bushel Licenses (Stays Same) </a:t>
            </a:r>
          </a:p>
          <a:p>
            <a:pPr marL="0" indent="0">
              <a:buNone/>
            </a:pPr>
            <a:r>
              <a:rPr lang="en-US" sz="1600" b="1" dirty="0"/>
              <a:t>		    	Unlimited Recreational Licenses</a:t>
            </a:r>
          </a:p>
          <a:p>
            <a:pPr marL="0" indent="0">
              <a:buNone/>
            </a:pPr>
            <a:endParaRPr lang="en-US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2019 Estimates ~ Softshell = 25,550 Bushels ~ Quahogs = 3,140 Bushels (1.27 million pieces)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2021 Estimates ~ Softshell = 23,335 Bushels ~ Quahogs = 13,252 Bushels (7.9 million pieces)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2023 Estimates ~ Softshell = 16,305 Bushels ~ Quahogs = 14,666  Bushels (8.7 million pieces)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44734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Placeholder 5" descr="The Northern Lights ">
            <a:extLst>
              <a:ext uri="{FF2B5EF4-FFF2-40B4-BE49-F238E27FC236}">
                <a16:creationId xmlns:a16="http://schemas.microsoft.com/office/drawing/2014/main" id="{331D72FC-DA58-4C81-8A6D-2766DA418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5181600" cy="685799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8907-8F83-4D28-A679-FA8F63B9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/>
          <a:lstStyle/>
          <a:p>
            <a:r>
              <a:rPr lang="en-US" dirty="0"/>
              <a:t>Presenter  Name</a:t>
            </a:r>
          </a:p>
          <a:p>
            <a:r>
              <a:rPr lang="en-US" dirty="0"/>
              <a:t>Email Address</a:t>
            </a:r>
          </a:p>
          <a:p>
            <a:r>
              <a:rPr lang="en-US" dirty="0"/>
              <a:t>Website Address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9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7" y="1401415"/>
            <a:ext cx="4770783" cy="3217461"/>
          </a:xfrm>
        </p:spPr>
        <p:txBody>
          <a:bodyPr/>
          <a:lstStyle/>
          <a:p>
            <a:pPr algn="ctr"/>
            <a:r>
              <a:rPr lang="en-US" dirty="0"/>
              <a:t>Hardshell Clam</a:t>
            </a:r>
            <a:br>
              <a:rPr lang="en-US" dirty="0"/>
            </a:br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87616"/>
            <a:ext cx="11576868" cy="157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Northern Quahog (</a:t>
            </a:r>
            <a:r>
              <a:rPr lang="en-US" i="1" dirty="0"/>
              <a:t>Mercenaria mercenaria)</a:t>
            </a:r>
          </a:p>
          <a:p>
            <a:pPr>
              <a:lnSpc>
                <a:spcPct val="100000"/>
              </a:lnSpc>
            </a:pPr>
            <a:r>
              <a:rPr lang="en-US" dirty="0"/>
              <a:t>Female Reproductive Rate 1-5 million eggs per spawning event</a:t>
            </a:r>
          </a:p>
          <a:p>
            <a:pPr>
              <a:lnSpc>
                <a:spcPct val="100000"/>
              </a:lnSpc>
            </a:pPr>
            <a:r>
              <a:rPr lang="en-US" dirty="0"/>
              <a:t>Climate Susceptibility  MODERATE</a:t>
            </a:r>
          </a:p>
          <a:p>
            <a:pPr>
              <a:lnSpc>
                <a:spcPct val="1000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6607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FE8E1C-6E21-431C-9566-DBE21EB8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7A76F-CC93-42A5-9502-CBD469E99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C2217DE-76DC-41C2-B926-88035EF6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947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Upper Middle Bay ~ Barnes Landing ~ Simpsons Point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900">
              <a:solidFill>
                <a:schemeClr val="accent2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147F128-FC43-455C-A71A-D3F042810D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753182"/>
              </p:ext>
            </p:extLst>
          </p:nvPr>
        </p:nvGraphicFramePr>
        <p:xfrm>
          <a:off x="119269" y="2254107"/>
          <a:ext cx="9915525" cy="410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345506" y="3721649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1150</a:t>
            </a:r>
          </a:p>
        </p:txBody>
      </p:sp>
    </p:spTree>
    <p:extLst>
      <p:ext uri="{BB962C8B-B14F-4D97-AF65-F5344CB8AC3E}">
        <p14:creationId xmlns:p14="http://schemas.microsoft.com/office/powerpoint/2010/main" val="787300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1" y="494403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New Meadows River ~ Bull Rock ~ Horse Pen Cove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273454" y="350298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45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EFE4D8C-8E63-4EFC-6E75-BEDAC7F5E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453840"/>
              </p:ext>
            </p:extLst>
          </p:nvPr>
        </p:nvGraphicFramePr>
        <p:xfrm>
          <a:off x="598396" y="2173357"/>
          <a:ext cx="9413622" cy="4072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275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Bunganuc</a:t>
            </a:r>
            <a:r>
              <a:rPr lang="en-US" dirty="0">
                <a:solidFill>
                  <a:schemeClr val="tx1"/>
                </a:solidFill>
              </a:rPr>
              <a:t> Shores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644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E31DC83-DCE2-92A7-DCA6-26B1B31DB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057898"/>
              </p:ext>
            </p:extLst>
          </p:nvPr>
        </p:nvGraphicFramePr>
        <p:xfrm>
          <a:off x="387920" y="2051657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186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9914859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Clay Cove ~ Miller Creek ~ Catlin Shore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5075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0B09C2-478C-61BA-58E3-31BBA6AF74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77229"/>
              </p:ext>
            </p:extLst>
          </p:nvPr>
        </p:nvGraphicFramePr>
        <p:xfrm>
          <a:off x="285605" y="1848259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246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05" y="623673"/>
            <a:ext cx="10508291" cy="1298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Princess Point ~ Long Reach ~Buttermilk Cove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29AC-705E-40E6-B0FC-ECDDA2A4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1/25/2024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chemeClr val="accent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19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FAFAD-48E8-CE14-5EAC-44BFB3569BF9}"/>
              </a:ext>
            </a:extLst>
          </p:cNvPr>
          <p:cNvSpPr txBox="1"/>
          <p:nvPr/>
        </p:nvSpPr>
        <p:spPr>
          <a:xfrm>
            <a:off x="10441542" y="3523158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Standing Crop</a:t>
            </a:r>
          </a:p>
          <a:p>
            <a:pPr algn="ctr"/>
            <a:r>
              <a:rPr lang="en-US" dirty="0"/>
              <a:t>214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4331F10-E550-6806-DE5B-80ADAF2441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972745"/>
              </p:ext>
            </p:extLst>
          </p:nvPr>
        </p:nvGraphicFramePr>
        <p:xfrm>
          <a:off x="389965" y="2149366"/>
          <a:ext cx="99155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8144198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BD36D06-4CB7-4DF0-BC60-E9BFBDAC4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AB8BBB-9A18-4050-923B-7FC6E36DA49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{7F55C83B-0237-4C37-9551-CC24082DD6D0}tf89118109_win32</Template>
  <TotalTime>196</TotalTime>
  <Words>984</Words>
  <Application>Microsoft Office PowerPoint</Application>
  <PresentationFormat>Widescreen</PresentationFormat>
  <Paragraphs>289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Nova Light</vt:lpstr>
      <vt:lpstr>Calibri</vt:lpstr>
      <vt:lpstr>Elephant</vt:lpstr>
      <vt:lpstr>ModOverlayVTI</vt:lpstr>
      <vt:lpstr>Chart</vt:lpstr>
      <vt:lpstr>2023 Shellfish License Allocation</vt:lpstr>
      <vt:lpstr>Agenda Item</vt:lpstr>
      <vt:lpstr>Survey Purpose</vt:lpstr>
      <vt:lpstr>Hardshell Clam Overview </vt:lpstr>
      <vt:lpstr>Upper Middle Bay ~ Barnes Landing ~ Simpsons Point</vt:lpstr>
      <vt:lpstr>New Meadows River ~ Bull Rock ~ Horse Pen Cove</vt:lpstr>
      <vt:lpstr>Bunganuc Shores </vt:lpstr>
      <vt:lpstr>Clay Cove ~ Miller Creek ~ Catlin Shore </vt:lpstr>
      <vt:lpstr>Princess Point ~ Long Reach ~Buttermilk Cove</vt:lpstr>
      <vt:lpstr>Maquoit Bay</vt:lpstr>
      <vt:lpstr>Thomas Point Beach</vt:lpstr>
      <vt:lpstr>Sustainable Commercial Licenses Attributed to Hardshell Clam Populations</vt:lpstr>
      <vt:lpstr>Softshell Clam Survey Overview </vt:lpstr>
      <vt:lpstr>Upper Middle Bay ~ Barnes Landing ~ Simpsons Point</vt:lpstr>
      <vt:lpstr>New Meadows River ~ Bull Rock ~ Horse Pen Cove</vt:lpstr>
      <vt:lpstr>Bunganuc Shores </vt:lpstr>
      <vt:lpstr>Buttermilk Cove</vt:lpstr>
      <vt:lpstr>Clay Cove ~ Miller Creek ~ Catlin Shore </vt:lpstr>
      <vt:lpstr>Harpswell Cove</vt:lpstr>
      <vt:lpstr>Little Bullpen ~ Iron Island ~Northern Coombs</vt:lpstr>
      <vt:lpstr>Long Reach ~ Gurnet Straits</vt:lpstr>
      <vt:lpstr>Maquoit Bay</vt:lpstr>
      <vt:lpstr>Thomas Point Beach</vt:lpstr>
      <vt:lpstr>Smith Cove</vt:lpstr>
      <vt:lpstr>Woodward Cove </vt:lpstr>
      <vt:lpstr>Sustainable Commercial Licenses Attributed to Softshell Clam Populations</vt:lpstr>
      <vt:lpstr>Historical Survey and Landing Data</vt:lpstr>
      <vt:lpstr>2022 State Shellfish Landing Data</vt:lpstr>
      <vt:lpstr>Commercial Shellfish License Allocations Resident and Non-Residents</vt:lpstr>
      <vt:lpstr>Student License Allocations (Includes Resident and Non-Resident)</vt:lpstr>
      <vt:lpstr>Student Harvester Effort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Shellfish License Allocation</dc:title>
  <dc:creator>Daniel Devereaux</dc:creator>
  <cp:lastModifiedBy>Daniel Devereaux</cp:lastModifiedBy>
  <cp:revision>5</cp:revision>
  <dcterms:created xsi:type="dcterms:W3CDTF">2024-01-24T17:51:36Z</dcterms:created>
  <dcterms:modified xsi:type="dcterms:W3CDTF">2024-01-25T21:53:10Z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