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8" r:id="rId2"/>
    <p:sldId id="436" r:id="rId3"/>
    <p:sldId id="417" r:id="rId4"/>
    <p:sldId id="437" r:id="rId5"/>
    <p:sldId id="438" r:id="rId6"/>
    <p:sldId id="439" r:id="rId7"/>
    <p:sldId id="425" r:id="rId8"/>
    <p:sldId id="442" r:id="rId9"/>
    <p:sldId id="440" r:id="rId10"/>
    <p:sldId id="423" r:id="rId11"/>
    <p:sldId id="415" r:id="rId12"/>
    <p:sldId id="41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AD386C-35D2-4595-B87F-912A98705F1F}">
          <p14:sldIdLst>
            <p14:sldId id="258"/>
            <p14:sldId id="436"/>
            <p14:sldId id="417"/>
            <p14:sldId id="437"/>
            <p14:sldId id="438"/>
            <p14:sldId id="439"/>
            <p14:sldId id="425"/>
            <p14:sldId id="442"/>
            <p14:sldId id="440"/>
            <p14:sldId id="423"/>
            <p14:sldId id="415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2C73B5"/>
    <a:srgbClr val="00FF00"/>
    <a:srgbClr val="8F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7" autoAdjust="0"/>
    <p:restoredTop sz="94689" autoAdjust="0"/>
  </p:normalViewPr>
  <p:slideViewPr>
    <p:cSldViewPr>
      <p:cViewPr varScale="1">
        <p:scale>
          <a:sx n="116" d="100"/>
          <a:sy n="116" d="100"/>
        </p:scale>
        <p:origin x="15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/>
          <a:lstStyle>
            <a:lvl1pPr algn="l">
              <a:defRPr sz="15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/>
          <a:lstStyle>
            <a:lvl1pPr algn="r">
              <a:defRPr sz="1500"/>
            </a:lvl1pPr>
          </a:lstStyle>
          <a:p>
            <a:fld id="{3CDE0ADB-CB97-43F0-9700-DEF58988D68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 anchor="b"/>
          <a:lstStyle>
            <a:lvl1pPr algn="l">
              <a:defRPr sz="15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2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 anchor="b"/>
          <a:lstStyle>
            <a:lvl1pPr algn="r">
              <a:defRPr sz="1500"/>
            </a:lvl1pPr>
          </a:lstStyle>
          <a:p>
            <a:fld id="{14442DE4-2C58-428B-9F97-888E3D21BB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4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/>
          <a:lstStyle>
            <a:lvl1pPr algn="l">
              <a:defRPr sz="15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/>
          <a:lstStyle>
            <a:lvl1pPr algn="r">
              <a:defRPr sz="1500"/>
            </a:lvl1pPr>
          </a:lstStyle>
          <a:p>
            <a:fld id="{0B51E597-F8BA-4F5C-BBE0-6A61571FA357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373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66" tIns="46284" rIns="92566" bIns="462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566" tIns="46284" rIns="92566" bIns="462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 anchor="b"/>
          <a:lstStyle>
            <a:lvl1pPr algn="l">
              <a:defRPr sz="15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0" cy="464820"/>
          </a:xfrm>
          <a:prstGeom prst="rect">
            <a:avLst/>
          </a:prstGeom>
        </p:spPr>
        <p:txBody>
          <a:bodyPr vert="horz" lIns="92566" tIns="46284" rIns="92566" bIns="46284" rtlCol="0" anchor="b"/>
          <a:lstStyle>
            <a:lvl1pPr algn="r">
              <a:defRPr sz="1500"/>
            </a:lvl1pPr>
          </a:lstStyle>
          <a:p>
            <a:fld id="{483FBCE2-66E2-4B31-8FF9-D04F27157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7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550D2C-7023-4E6D-BD43-42E62896F4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3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Budget(year) workbook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FBCE2-66E2-4B31-8FF9-D04F27157B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3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 – Recommended.  Subject to change!!!!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1C19-FCDE-443D-867A-AB8ECDFEAC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9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 – Recommended.  Subject to change!!!!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1C19-FCDE-443D-867A-AB8ECDFEAC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5974058"/>
            <a:ext cx="9147765" cy="914400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  <a:noFill/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4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765" y="6396599"/>
            <a:ext cx="9147765" cy="457200"/>
            <a:chOff x="-3765" y="4832896"/>
            <a:chExt cx="9147765" cy="2032192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A663059-A87F-43D0-8859-115EC50DE12B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12F6EB-E47C-4491-A281-EA6103E1EBB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39078" y="304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E64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Town of Brunswick, Maine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19200"/>
            <a:ext cx="2362200" cy="2362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8153399" cy="1447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Town of Brunswick</a:t>
            </a:r>
            <a:br>
              <a:rPr lang="en-US" sz="3200" dirty="0"/>
            </a:br>
            <a:r>
              <a:rPr lang="en-US" sz="3200" dirty="0" smtClean="0"/>
              <a:t>Manager’s Proposed 2022-23 </a:t>
            </a:r>
            <a:r>
              <a:rPr lang="en-US" sz="3200" dirty="0"/>
              <a:t>Budget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April 28, 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9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362" y="1828800"/>
            <a:ext cx="299257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tax rate increases and associated required adjustment amount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83564" y="4240143"/>
            <a:ext cx="845436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424014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rate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proposed budget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035213"/>
            <a:ext cx="243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rate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583565" y="1075546"/>
            <a:ext cx="84543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8038" y="164785"/>
            <a:ext cx="417644" cy="477051"/>
          </a:xfrm>
          <a:prstGeom prst="down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324600" y="164785"/>
            <a:ext cx="381000" cy="477051"/>
          </a:xfrm>
          <a:prstGeom prst="downArrow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011" y="533400"/>
            <a:ext cx="5526461" cy="52109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60" y="5867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Assuming 1% increase in taxable valuation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approx. $508,000 = 1% change in tax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D619B1-4748-47F5-8602-3D8C41155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237236"/>
              </p:ext>
            </p:extLst>
          </p:nvPr>
        </p:nvGraphicFramePr>
        <p:xfrm>
          <a:off x="168876" y="712573"/>
          <a:ext cx="8777416" cy="60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216">
                  <a:extLst>
                    <a:ext uri="{9D8B030D-6E8A-4147-A177-3AD203B41FA5}">
                      <a16:colId xmlns:a16="http://schemas.microsoft.com/office/drawing/2014/main" val="2537816705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80593645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256588915"/>
                    </a:ext>
                  </a:extLst>
                </a:gridCol>
              </a:tblGrid>
              <a:tr h="499746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99933"/>
                  </a:ext>
                </a:extLst>
              </a:tr>
              <a:tr h="4997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Monday, 4/11/22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Town Manager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20519"/>
                  </a:ext>
                </a:extLst>
              </a:tr>
              <a:tr h="499746">
                <a:tc>
                  <a:txBody>
                    <a:bodyPr/>
                    <a:lstStyle/>
                    <a:p>
                      <a:r>
                        <a:rPr lang="en-US" sz="1800" dirty="0"/>
                        <a:t>Thursday, </a:t>
                      </a:r>
                      <a:r>
                        <a:rPr lang="en-US" sz="1800" dirty="0" smtClean="0"/>
                        <a:t>4/14/22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 </a:t>
                      </a:r>
                      <a:r>
                        <a:rPr lang="en-US" dirty="0" err="1"/>
                        <a:t>Dept</a:t>
                      </a:r>
                      <a:r>
                        <a:rPr lang="en-US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127043"/>
                  </a:ext>
                </a:extLst>
              </a:tr>
              <a:tr h="499746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 4/19/22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Town Council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Public </a:t>
                      </a:r>
                      <a:r>
                        <a:rPr lang="en-US" dirty="0"/>
                        <a:t>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84374"/>
                  </a:ext>
                </a:extLst>
              </a:tr>
              <a:tr h="499746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 4/21/22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Town Council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P&amp;R and PW presentations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56167"/>
                  </a:ext>
                </a:extLst>
              </a:tr>
              <a:tr h="620150">
                <a:tc>
                  <a:txBody>
                    <a:bodyPr/>
                    <a:lstStyle/>
                    <a:p>
                      <a:r>
                        <a:rPr lang="en-US" sz="1800" dirty="0"/>
                        <a:t>Thursday,  </a:t>
                      </a:r>
                      <a:r>
                        <a:rPr lang="en-US" sz="1800" dirty="0" smtClean="0"/>
                        <a:t>4/28/22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Brunswick Link, School &amp; TM presentations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1108"/>
                  </a:ext>
                </a:extLst>
              </a:tr>
              <a:tr h="49974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Monday, 5/2/22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Town Council Meeting</a:t>
                      </a:r>
                      <a:endParaRPr lang="en-US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 Hearing</a:t>
                      </a:r>
                      <a:endParaRPr kumimoji="0" lang="en-US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84789"/>
                  </a:ext>
                </a:extLst>
              </a:tr>
              <a:tr h="620150">
                <a:tc>
                  <a:txBody>
                    <a:bodyPr/>
                    <a:lstStyle/>
                    <a:p>
                      <a:r>
                        <a:rPr lang="en-US" dirty="0"/>
                        <a:t>Thursday,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5/5/22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Guidance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to School and Municipal Departments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03614"/>
                  </a:ext>
                </a:extLst>
              </a:tr>
              <a:tr h="6201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 5/9/22 or</a:t>
                      </a:r>
                    </a:p>
                    <a:p>
                      <a:r>
                        <a:rPr lang="en-US" dirty="0" smtClean="0"/>
                        <a:t>Wednesday, </a:t>
                      </a:r>
                      <a:r>
                        <a:rPr lang="en-US" baseline="0" dirty="0" smtClean="0"/>
                        <a:t>5/11/22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School Board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15113"/>
                  </a:ext>
                </a:extLst>
              </a:tr>
              <a:tr h="601199">
                <a:tc>
                  <a:txBody>
                    <a:bodyPr/>
                    <a:lstStyle/>
                    <a:p>
                      <a:r>
                        <a:rPr lang="en-US" dirty="0"/>
                        <a:t>Thursday, </a:t>
                      </a:r>
                      <a:r>
                        <a:rPr lang="en-US" dirty="0" smtClean="0"/>
                        <a:t>5/12/22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Town Council Spec </a:t>
                      </a:r>
                      <a:r>
                        <a:rPr lang="en-US" dirty="0" err="1"/>
                        <a:t>Mtg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Adopt Budget &amp; CIP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55644"/>
                  </a:ext>
                </a:extLst>
              </a:tr>
              <a:tr h="499746">
                <a:tc>
                  <a:txBody>
                    <a:bodyPr/>
                    <a:lstStyle/>
                    <a:p>
                      <a:r>
                        <a:rPr lang="en-US" dirty="0"/>
                        <a:t>Tuesday, </a:t>
                      </a:r>
                      <a:r>
                        <a:rPr lang="en-US" dirty="0" smtClean="0"/>
                        <a:t>6/14/22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 Referendum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1430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827BCE1-337D-4CFE-BBF8-AF554BA8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84" y="3707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3109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834054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4786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CE921-4877-4934-863F-ABE96CF7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Rate Impact</a:t>
            </a:r>
            <a:br>
              <a:rPr lang="en-US" dirty="0"/>
            </a:br>
            <a:r>
              <a:rPr lang="en-US" sz="2400" dirty="0"/>
              <a:t>Manager’s Proposed 2021-22 Budget (page 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470CC-9BD4-40DB-BBCD-46FEB5BDBC78}"/>
              </a:ext>
            </a:extLst>
          </p:cNvPr>
          <p:cNvSpPr txBox="1"/>
          <p:nvPr/>
        </p:nvSpPr>
        <p:spPr>
          <a:xfrm>
            <a:off x="685800" y="4800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$508,583</a:t>
            </a:r>
            <a:endParaRPr lang="en-US" dirty="0"/>
          </a:p>
          <a:p>
            <a:pPr algn="ctr"/>
            <a:r>
              <a:rPr lang="en-US" sz="2000" b="1" dirty="0"/>
              <a:t>= 1% Change in Tax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4191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Assuming 1% increase in taxable valuation,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906"/>
            <a:ext cx="86106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99EBB3-1C6F-45C1-9D3A-21A24997EFEA}"/>
              </a:ext>
            </a:extLst>
          </p:cNvPr>
          <p:cNvSpPr txBox="1"/>
          <p:nvPr/>
        </p:nvSpPr>
        <p:spPr>
          <a:xfrm>
            <a:off x="457200" y="1447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page 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082" t="1367" r="1772" b="1365"/>
          <a:stretch/>
        </p:blipFill>
        <p:spPr>
          <a:xfrm>
            <a:off x="1981200" y="304800"/>
            <a:ext cx="69342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2" y="381000"/>
            <a:ext cx="843628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764"/>
            <a:ext cx="9144000" cy="56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" y="588018"/>
            <a:ext cx="9096020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70990"/>
            <a:ext cx="8610600" cy="5287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New Municipal Positions 2022-23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6440959" y="563512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 *Net increase from adjusting current personnel, adding position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00832"/>
              </p:ext>
            </p:extLst>
          </p:nvPr>
        </p:nvGraphicFramePr>
        <p:xfrm>
          <a:off x="533400" y="1219200"/>
          <a:ext cx="7696199" cy="2924971"/>
        </p:xfrm>
        <a:graphic>
          <a:graphicData uri="http://schemas.openxmlformats.org/drawingml/2006/table">
            <a:tbl>
              <a:tblPr/>
              <a:tblGrid>
                <a:gridCol w="4631079">
                  <a:extLst>
                    <a:ext uri="{9D8B030D-6E8A-4147-A177-3AD203B41FA5}">
                      <a16:colId xmlns:a16="http://schemas.microsoft.com/office/drawing/2014/main" val="2581817355"/>
                    </a:ext>
                  </a:extLst>
                </a:gridCol>
                <a:gridCol w="1013048">
                  <a:extLst>
                    <a:ext uri="{9D8B030D-6E8A-4147-A177-3AD203B41FA5}">
                      <a16:colId xmlns:a16="http://schemas.microsoft.com/office/drawing/2014/main" val="3438208532"/>
                    </a:ext>
                  </a:extLst>
                </a:gridCol>
                <a:gridCol w="1039024">
                  <a:extLst>
                    <a:ext uri="{9D8B030D-6E8A-4147-A177-3AD203B41FA5}">
                      <a16:colId xmlns:a16="http://schemas.microsoft.com/office/drawing/2014/main" val="4144443431"/>
                    </a:ext>
                  </a:extLst>
                </a:gridCol>
                <a:gridCol w="1013048">
                  <a:extLst>
                    <a:ext uri="{9D8B030D-6E8A-4147-A177-3AD203B41FA5}">
                      <a16:colId xmlns:a16="http://schemas.microsoft.com/office/drawing/2014/main" val="2577879310"/>
                    </a:ext>
                  </a:extLst>
                </a:gridCol>
              </a:tblGrid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Position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 Salary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 Benefits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 Total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38458"/>
                  </a:ext>
                </a:extLst>
              </a:tr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Environmental Planner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$75,000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$32,388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$107,388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68470"/>
                  </a:ext>
                </a:extLst>
              </a:tr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Public Works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Mechanic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49,022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27,750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76,772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20720"/>
                  </a:ext>
                </a:extLst>
              </a:tr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Payroll/Human Resources Coordinator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55,084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28,832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83,916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05584"/>
                  </a:ext>
                </a:extLst>
              </a:tr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Geographic Information Systems (GIS) Administrator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75,000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32,388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107,388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617599"/>
                  </a:ext>
                </a:extLst>
              </a:tr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Firefighter/Emergency Medical Technicians (2)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99,783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  52,818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    152,601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37977"/>
                  </a:ext>
                </a:extLst>
              </a:tr>
              <a:tr h="417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 $353,889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 $174,176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Lucida Sans" panose="020B0602030504020204" pitchFamily="34" charset="0"/>
                        </a:rPr>
                        <a:t> $528,065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3135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53400" y="2497019"/>
            <a:ext cx="4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70990"/>
            <a:ext cx="8610600" cy="5287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Capital Budget </a:t>
            </a:r>
            <a:r>
              <a:rPr lang="en-US" sz="2700" dirty="0"/>
              <a:t>(</a:t>
            </a:r>
            <a:r>
              <a:rPr lang="en-US" sz="2700" dirty="0" err="1"/>
              <a:t>pgs</a:t>
            </a:r>
            <a:r>
              <a:rPr lang="en-US" sz="2700" dirty="0"/>
              <a:t> </a:t>
            </a:r>
            <a:r>
              <a:rPr lang="en-US" sz="2700" dirty="0" smtClean="0"/>
              <a:t>90-91 </a:t>
            </a:r>
            <a:r>
              <a:rPr lang="en-US" sz="2700" dirty="0"/>
              <a:t>of proposed budget)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99741"/>
            <a:ext cx="8277225" cy="5695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048000"/>
            <a:ext cx="7820025" cy="215444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" name="Down Arrow 4"/>
          <p:cNvSpPr/>
          <p:nvPr/>
        </p:nvSpPr>
        <p:spPr>
          <a:xfrm>
            <a:off x="8305800" y="2529073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600" y="1913349"/>
            <a:ext cx="1905000" cy="553998"/>
          </a:xfrm>
          <a:prstGeom prst="rect">
            <a:avLst/>
          </a:prstGeom>
          <a:solidFill>
            <a:srgbClr val="FF0000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Manager’s update – request to fund MDOT grant match with SLFRF grant.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94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 J Wood Bridge Amenities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724017" cy="490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18054"/>
            <a:ext cx="2255108" cy="972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181600"/>
            <a:ext cx="4724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$330,000 from General Fund Balance to fund Brunswick’s desired improvements and amenities associated with the replacement of the Frank J. Wood 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4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347</Words>
  <Application>Microsoft Office PowerPoint</Application>
  <PresentationFormat>On-screen Show (4:3)</PresentationFormat>
  <Paragraphs>90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Lucida Sans</vt:lpstr>
      <vt:lpstr>Lucida Sans Unicode</vt:lpstr>
      <vt:lpstr>Old English Text MT</vt:lpstr>
      <vt:lpstr>Times New Roman</vt:lpstr>
      <vt:lpstr>Verdana</vt:lpstr>
      <vt:lpstr>Wingdings 2</vt:lpstr>
      <vt:lpstr>Wingdings 3</vt:lpstr>
      <vt:lpstr>Concourse</vt:lpstr>
      <vt:lpstr>Town of Brunswick Manager’s Proposed 2022-23 Budget </vt:lpstr>
      <vt:lpstr>Tax Rate Impact Manager’s Proposed 2021-22 Budget (page 4)</vt:lpstr>
      <vt:lpstr>PowerPoint Presentation</vt:lpstr>
      <vt:lpstr>PowerPoint Presentation</vt:lpstr>
      <vt:lpstr>PowerPoint Presentation</vt:lpstr>
      <vt:lpstr>PowerPoint Presentation</vt:lpstr>
      <vt:lpstr>New Municipal Positions 2022-23</vt:lpstr>
      <vt:lpstr>Capital Budget (pgs 90-91 of proposed budget)</vt:lpstr>
      <vt:lpstr>Frank J Wood Bridge Amenities</vt:lpstr>
      <vt:lpstr>PowerPoint Presentation</vt:lpstr>
      <vt:lpstr>Important Dates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Henze</dc:creator>
  <cp:lastModifiedBy>Julia Henze</cp:lastModifiedBy>
  <cp:revision>409</cp:revision>
  <cp:lastPrinted>2022-04-28T20:50:44Z</cp:lastPrinted>
  <dcterms:created xsi:type="dcterms:W3CDTF">2016-04-28T17:28:47Z</dcterms:created>
  <dcterms:modified xsi:type="dcterms:W3CDTF">2022-04-28T21:14:29Z</dcterms:modified>
</cp:coreProperties>
</file>