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56" r:id="rId5"/>
    <p:sldId id="270" r:id="rId6"/>
    <p:sldId id="275" r:id="rId7"/>
    <p:sldId id="263" r:id="rId8"/>
    <p:sldId id="262" r:id="rId9"/>
    <p:sldId id="271" r:id="rId10"/>
    <p:sldId id="267" r:id="rId11"/>
    <p:sldId id="272" r:id="rId12"/>
    <p:sldId id="273" r:id="rId13"/>
    <p:sldId id="276" r:id="rId14"/>
    <p:sldId id="277" r:id="rId15"/>
    <p:sldId id="279" r:id="rId16"/>
    <p:sldId id="266" r:id="rId17"/>
    <p:sldId id="278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12E224-9D8F-4354-BA72-ABDD87905468}">
          <p14:sldIdLst>
            <p14:sldId id="256"/>
            <p14:sldId id="270"/>
            <p14:sldId id="275"/>
            <p14:sldId id="263"/>
            <p14:sldId id="262"/>
            <p14:sldId id="271"/>
            <p14:sldId id="267"/>
            <p14:sldId id="272"/>
            <p14:sldId id="273"/>
            <p14:sldId id="276"/>
            <p14:sldId id="277"/>
            <p14:sldId id="279"/>
            <p14:sldId id="266"/>
            <p14:sldId id="278"/>
          </p14:sldIdLst>
        </p14:section>
        <p14:section name="Hidden slides" id="{19F3E504-B86B-45E2-A664-28EEDDE4A54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7D8E05-4654-F1D6-F2E5-122066771B7E}" name="Julia Henze" initials="JH" userId="S::jhenze@brunswickme.org::cac9abbc-aee2-4950-8dec-a5a02a6bcc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D9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henze@brunswickme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Town of Brunswick, Maine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7243" y="821265"/>
            <a:ext cx="3872271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Interim Town Manager’s</a:t>
            </a:r>
          </a:p>
          <a:p>
            <a:r>
              <a:rPr lang="en-US" dirty="0"/>
              <a:t>Proposed 2024-25 Budget</a:t>
            </a:r>
          </a:p>
          <a:p>
            <a:r>
              <a:rPr lang="en-US" dirty="0"/>
              <a:t>Delivered to Town Council</a:t>
            </a:r>
          </a:p>
          <a:p>
            <a:r>
              <a:rPr lang="en-US" dirty="0"/>
              <a:t>April 1, 2024</a:t>
            </a:r>
          </a:p>
          <a:p>
            <a:endParaRPr lang="en-US" dirty="0"/>
          </a:p>
          <a:p>
            <a:r>
              <a:rPr lang="en-US" dirty="0"/>
              <a:t>April 22,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5F8A45-F6E6-70BE-E5A0-9D4FD59F1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FE06FE-C508-5A43-B670-34FA3950E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662" y="78776"/>
            <a:ext cx="9878675" cy="67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5F8A45-F6E6-70BE-E5A0-9D4FD59F1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23E54-A188-CC47-4087-48D81C16C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6" y="184001"/>
            <a:ext cx="9212456" cy="66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7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8F7046-C915-7FAC-5DAA-76CE6856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24" y="1757996"/>
            <a:ext cx="4178852" cy="10568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2024-25 Budget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C3AFCC-4586-6FC1-3FFC-FEB670AF9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175" y="145775"/>
            <a:ext cx="6982257" cy="671222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30D92-64A1-D845-D0CD-DCAE18D22157}"/>
              </a:ext>
            </a:extLst>
          </p:cNvPr>
          <p:cNvSpPr txBox="1"/>
          <p:nvPr/>
        </p:nvSpPr>
        <p:spPr>
          <a:xfrm>
            <a:off x="1446091" y="6015480"/>
            <a:ext cx="306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Tax rate in Manager’s Proposed 2024-25 budget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8847E-779F-31F8-6A8D-F8340863204F}"/>
              </a:ext>
            </a:extLst>
          </p:cNvPr>
          <p:cNvSpPr txBox="1"/>
          <p:nvPr/>
        </p:nvSpPr>
        <p:spPr>
          <a:xfrm>
            <a:off x="2396631" y="3466550"/>
            <a:ext cx="211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2023-24 tax rate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DABDB4E-947A-9B53-16C3-BAB0ADF2F68B}"/>
              </a:ext>
            </a:extLst>
          </p:cNvPr>
          <p:cNvSpPr/>
          <p:nvPr/>
        </p:nvSpPr>
        <p:spPr>
          <a:xfrm>
            <a:off x="4431079" y="3569639"/>
            <a:ext cx="583095" cy="2018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C8A1F6E-5273-AB25-47D4-B8F7004911FA}"/>
              </a:ext>
            </a:extLst>
          </p:cNvPr>
          <p:cNvSpPr/>
          <p:nvPr/>
        </p:nvSpPr>
        <p:spPr>
          <a:xfrm>
            <a:off x="4431078" y="6146949"/>
            <a:ext cx="583095" cy="2018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DC40D-657F-7EDB-6F6C-8363CC8A3F02}"/>
              </a:ext>
            </a:extLst>
          </p:cNvPr>
          <p:cNvSpPr txBox="1"/>
          <p:nvPr/>
        </p:nvSpPr>
        <p:spPr>
          <a:xfrm>
            <a:off x="731477" y="4229609"/>
            <a:ext cx="3388945" cy="1323439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2E28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Calculation of tax rate increases and associated required adjustment amount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692B56-1416-4BDD-FBF5-2BDC55E666A8}"/>
              </a:ext>
            </a:extLst>
          </p:cNvPr>
          <p:cNvSpPr/>
          <p:nvPr/>
        </p:nvSpPr>
        <p:spPr>
          <a:xfrm>
            <a:off x="8388626" y="3114261"/>
            <a:ext cx="1113183" cy="53695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11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963BCDD-978D-5992-E2FB-86D51C78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B77D1E-FD2E-9FAB-30B8-0540B0A72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16A259-4848-CDC7-A0F7-6FA98464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361858-9B3E-5399-10F9-13A61B332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4ACB6-4382-C515-8CCD-11E4BF3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706" y="263374"/>
            <a:ext cx="8466278" cy="12042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2024-25 Budget workshop/meeting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054EE-252C-0F86-ECB1-9F6F01E5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444" y="1596004"/>
            <a:ext cx="8683505" cy="487105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Thursday, 2/29/24 – Town</a:t>
            </a:r>
            <a:r>
              <a:rPr kumimoji="0" lang="en-US" sz="17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Mgr’s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Preliminary</a:t>
            </a:r>
            <a:r>
              <a:rPr kumimoji="0" lang="en-US" sz="17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Budget, Assessing Dept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Thursday,  3/14/24 – Budget/CIP Workshop </a:t>
            </a:r>
            <a:r>
              <a:rPr lang="en-US" sz="1700" dirty="0">
                <a:solidFill>
                  <a:prstClr val="black"/>
                </a:solidFill>
                <a:latin typeface="+mj-lt"/>
              </a:rPr>
              <a:t>– Town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Clerk, Planning, Finance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Thursday,</a:t>
            </a:r>
            <a:r>
              <a:rPr kumimoji="0" lang="en-US" sz="17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 3/28/24 – Budget/CIP Workshop – Public Works, IT/Cable TV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Monday, 4/1/24 – TC meeting, receive</a:t>
            </a:r>
            <a:r>
              <a:rPr kumimoji="0" lang="en-US" sz="17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7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Mg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r’s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Budget, set Pub</a:t>
            </a:r>
            <a:r>
              <a:rPr kumimoji="0" lang="en-US" sz="17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Hearing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700" strike="sngStrike" dirty="0">
                <a:solidFill>
                  <a:prstClr val="black"/>
                </a:solidFill>
                <a:latin typeface="+mj-lt"/>
              </a:rPr>
              <a:t>Thursday, 4/4/24 – Budget/CIP workshop – Fire Dept, Police Dept </a:t>
            </a:r>
            <a:r>
              <a:rPr lang="en-US" sz="1700" dirty="0">
                <a:solidFill>
                  <a:srgbClr val="FF0000"/>
                </a:solidFill>
                <a:latin typeface="+mj-lt"/>
              </a:rPr>
              <a:t>CANCELLED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700" dirty="0">
                <a:solidFill>
                  <a:prstClr val="black"/>
                </a:solidFill>
                <a:latin typeface="+mj-lt"/>
              </a:rPr>
              <a:t>Thursday,  4/11/24 – Budget/CIP Worksh</a:t>
            </a:r>
            <a:r>
              <a:rPr lang="en-US" sz="1700" dirty="0">
                <a:latin typeface="+mj-lt"/>
              </a:rPr>
              <a:t>op – School Dept, Brunswick Link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Monday, 4/22/24 – Budget</a:t>
            </a:r>
            <a:r>
              <a:rPr lang="en-US" sz="1700" dirty="0">
                <a:solidFill>
                  <a:prstClr val="black"/>
                </a:solidFill>
                <a:latin typeface="+mj-lt"/>
              </a:rPr>
              <a:t>/CIP Workshop – People Plus, Fire Dept, ITM Budget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700" dirty="0">
                <a:solidFill>
                  <a:srgbClr val="0070C0"/>
                </a:solidFill>
                <a:latin typeface="+mj-lt"/>
              </a:rPr>
              <a:t>Thursday,  4/25/24 – TC meeting - Budget/CIP Public Hearing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Thursday, 5/2/24 – Budget/CIP workshop –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EcoDev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, Parks  &amp; Rec, CML, BDA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700" dirty="0">
                <a:latin typeface="+mj-lt"/>
              </a:rPr>
              <a:t>Thursday, 5/9/24 – Budget/CIP </a:t>
            </a:r>
            <a:r>
              <a:rPr lang="en-US" sz="1700">
                <a:latin typeface="+mj-lt"/>
              </a:rPr>
              <a:t>workshop – Police Dept</a:t>
            </a:r>
            <a:endParaRPr lang="en-US" sz="1700" dirty="0">
              <a:latin typeface="+mj-lt"/>
            </a:endParaRPr>
          </a:p>
          <a:p>
            <a:pPr marL="342900" marR="0" lvl="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700" dirty="0">
                <a:solidFill>
                  <a:srgbClr val="0070C0"/>
                </a:solidFill>
                <a:latin typeface="+mj-lt"/>
              </a:rPr>
              <a:t>Thursday, 5/16/24 – TC meeting - Budget/CIP adoption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Tuesday,  6/11/24 – School budget referendum</a:t>
            </a:r>
          </a:p>
          <a:p>
            <a:pPr marL="393192" lvl="1" indent="0"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17" name="Picture 16" descr="Top view of a calendar with a red pen on top">
            <a:extLst>
              <a:ext uri="{FF2B5EF4-FFF2-40B4-BE49-F238E27FC236}">
                <a16:creationId xmlns:a16="http://schemas.microsoft.com/office/drawing/2014/main" id="{268F1204-4255-95F9-44C8-6B099EFA3D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90"/>
          <a:stretch/>
        </p:blipFill>
        <p:spPr>
          <a:xfrm>
            <a:off x="223103" y="1467654"/>
            <a:ext cx="2946658" cy="2765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630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963BCDD-978D-5992-E2FB-86D51C78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B77D1E-FD2E-9FAB-30B8-0540B0A72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16A259-4848-CDC7-A0F7-6FA98464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361858-9B3E-5399-10F9-13A61B332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4ACB6-4382-C515-8CCD-11E4BF3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590" y="2224720"/>
            <a:ext cx="8466278" cy="120428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054EE-252C-0F86-ECB1-9F6F01E5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362" y="3632752"/>
            <a:ext cx="3634734" cy="100716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en-US" sz="1800" dirty="0">
                <a:latin typeface="+mj-lt"/>
              </a:rPr>
              <a:t>Julia Henze</a:t>
            </a:r>
          </a:p>
          <a:p>
            <a:pPr marL="393192" lvl="1" indent="0">
              <a:buNone/>
            </a:pPr>
            <a:r>
              <a:rPr lang="en-US" sz="1800" dirty="0">
                <a:latin typeface="+mj-lt"/>
                <a:hlinkClick r:id="rId3"/>
              </a:rPr>
              <a:t>jhenze@brunswickme.org</a:t>
            </a:r>
            <a:endParaRPr lang="en-US" sz="1800" dirty="0">
              <a:latin typeface="+mj-lt"/>
            </a:endParaRPr>
          </a:p>
          <a:p>
            <a:pPr marL="393192" lvl="1" indent="0">
              <a:buNone/>
            </a:pPr>
            <a:r>
              <a:rPr lang="en-US" sz="1800" dirty="0">
                <a:latin typeface="+mj-lt"/>
              </a:rPr>
              <a:t>207-725-6659</a:t>
            </a:r>
          </a:p>
        </p:txBody>
      </p:sp>
      <p:pic>
        <p:nvPicPr>
          <p:cNvPr id="4" name="Picture 3" descr="A black and white seal with text&#10;&#10;Description automatically generated">
            <a:extLst>
              <a:ext uri="{FF2B5EF4-FFF2-40B4-BE49-F238E27FC236}">
                <a16:creationId xmlns:a16="http://schemas.microsoft.com/office/drawing/2014/main" id="{95D5C2AC-81EB-4AA5-395B-895EE34A9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1" t="12507" r="14185" b="7100"/>
          <a:stretch/>
        </p:blipFill>
        <p:spPr>
          <a:xfrm>
            <a:off x="441966" y="1416237"/>
            <a:ext cx="2487149" cy="3591614"/>
          </a:xfrm>
          <a:prstGeom prst="rect">
            <a:avLst/>
          </a:prstGeom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21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7FBA1367-71EF-8ED9-F46C-C27C0A4CA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DA22A5-EF69-EF5B-AF14-E5CF8FBDE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65DBC4-C55E-3FD8-FFFB-0A5E1028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28BE1A-50E5-63D5-4372-CCA02FA5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6D36-8972-C93E-EFFA-85E52748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333" y="486915"/>
            <a:ext cx="8441727" cy="9293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Manager’s Proposed Budget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0F0D-2EEA-0CD6-A3E7-D9AE7DB7B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104" y="1586505"/>
            <a:ext cx="7603007" cy="4971311"/>
          </a:xfrm>
        </p:spPr>
        <p:txBody>
          <a:bodyPr>
            <a:normAutofit/>
          </a:bodyPr>
          <a:lstStyle/>
          <a:p>
            <a:pPr marL="452628" indent="-342900"/>
            <a:r>
              <a:rPr lang="en-US" dirty="0"/>
              <a:t>Includes total general fund budget</a:t>
            </a:r>
          </a:p>
          <a:p>
            <a:pPr marL="909828" lvl="1" indent="-342900"/>
            <a:r>
              <a:rPr lang="en-US" dirty="0"/>
              <a:t>Municipal depts as adjusted by Town Manager</a:t>
            </a:r>
          </a:p>
          <a:p>
            <a:pPr marL="909828" lvl="1" indent="-342900"/>
            <a:r>
              <a:rPr lang="en-US" dirty="0"/>
              <a:t>School Dept budget approved by School Board</a:t>
            </a:r>
          </a:p>
          <a:p>
            <a:pPr marL="909828" lvl="1" indent="-342900"/>
            <a:r>
              <a:rPr lang="en-US" dirty="0"/>
              <a:t>County Tax assessment</a:t>
            </a:r>
          </a:p>
          <a:p>
            <a:pPr marL="452628" indent="-342900"/>
            <a:endParaRPr lang="en-US" dirty="0"/>
          </a:p>
          <a:p>
            <a:pPr marL="452628" indent="-342900"/>
            <a:endParaRPr lang="en-US" u="sng" dirty="0"/>
          </a:p>
          <a:p>
            <a:pPr marL="452628" indent="-342900"/>
            <a:endParaRPr lang="en-US" u="sng" dirty="0"/>
          </a:p>
          <a:p>
            <a:pPr marL="452628" indent="-342900"/>
            <a:endParaRPr lang="en-US" u="sng" dirty="0"/>
          </a:p>
          <a:p>
            <a:pPr marL="452628" indent="-342900"/>
            <a:endParaRPr lang="en-US" u="sng" dirty="0"/>
          </a:p>
          <a:p>
            <a:pPr marL="452628" indent="-342900"/>
            <a:endParaRPr lang="en-US" u="sng" dirty="0"/>
          </a:p>
          <a:p>
            <a:pPr marL="452628" indent="-342900"/>
            <a:r>
              <a:rPr lang="en-US" dirty="0"/>
              <a:t>Includes </a:t>
            </a:r>
            <a:r>
              <a:rPr lang="en-US" u="sng" dirty="0"/>
              <a:t>0.5% </a:t>
            </a:r>
            <a:r>
              <a:rPr lang="en-US" dirty="0"/>
              <a:t>estimated valuation increase</a:t>
            </a:r>
          </a:p>
          <a:p>
            <a:pPr marL="452628" indent="-342900"/>
            <a:r>
              <a:rPr lang="en-US" dirty="0"/>
              <a:t>Every $590,000 budget adjustment = 1% on tax rate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A436E-E900-7228-293F-00501A1FD5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57" b="11142"/>
          <a:stretch/>
        </p:blipFill>
        <p:spPr>
          <a:xfrm>
            <a:off x="4051256" y="3072484"/>
            <a:ext cx="7660855" cy="23297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A black and white seal with text&#10;&#10;Description automatically generated">
            <a:extLst>
              <a:ext uri="{FF2B5EF4-FFF2-40B4-BE49-F238E27FC236}">
                <a16:creationId xmlns:a16="http://schemas.microsoft.com/office/drawing/2014/main" id="{1E540A7A-B001-2249-A6B0-5D4ECE2ED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1" t="12507" r="14185" b="7100"/>
          <a:stretch/>
        </p:blipFill>
        <p:spPr>
          <a:xfrm>
            <a:off x="441966" y="1416237"/>
            <a:ext cx="2487149" cy="3591614"/>
          </a:xfrm>
          <a:prstGeom prst="rect">
            <a:avLst/>
          </a:prstGeom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9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5D1CF2B-C342-6996-18F9-AF60CF17F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85" y="159026"/>
            <a:ext cx="9724148" cy="65465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98F7046-C915-7FAC-5DAA-76CE6856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627" y="883351"/>
            <a:ext cx="2673323" cy="24429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2024-25 Budget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net tax (page 4)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902469-4A04-C87A-FF95-B4BCAD2F983B}"/>
              </a:ext>
            </a:extLst>
          </p:cNvPr>
          <p:cNvSpPr/>
          <p:nvPr/>
        </p:nvSpPr>
        <p:spPr>
          <a:xfrm>
            <a:off x="8825947" y="4465983"/>
            <a:ext cx="1126435" cy="212697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AF7924-1B54-B710-365E-4712B49F51F0}"/>
              </a:ext>
            </a:extLst>
          </p:cNvPr>
          <p:cNvSpPr txBox="1"/>
          <p:nvPr/>
        </p:nvSpPr>
        <p:spPr>
          <a:xfrm>
            <a:off x="10314369" y="5974649"/>
            <a:ext cx="179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Includes est. 0.5% valuation increase</a:t>
            </a:r>
          </a:p>
        </p:txBody>
      </p:sp>
    </p:spTree>
    <p:extLst>
      <p:ext uri="{BB962C8B-B14F-4D97-AF65-F5344CB8AC3E}">
        <p14:creationId xmlns:p14="http://schemas.microsoft.com/office/powerpoint/2010/main" val="136066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29E56F-C788-6010-7F04-1D4D9B22D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BB08EB-D85F-2818-D9D7-B4ADE1D5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054" y="369720"/>
            <a:ext cx="10406319" cy="83880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revenues by source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A9C6A84-B9A9-17AE-754E-7064311BE89A}"/>
              </a:ext>
            </a:extLst>
          </p:cNvPr>
          <p:cNvSpPr txBox="1">
            <a:spLocks/>
          </p:cNvSpPr>
          <p:nvPr/>
        </p:nvSpPr>
        <p:spPr>
          <a:xfrm>
            <a:off x="6300799" y="1216554"/>
            <a:ext cx="3682637" cy="113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2024-25 manager’s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proposed Budget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75A297D-BB11-5AD6-173D-28568CB2250B}"/>
              </a:ext>
            </a:extLst>
          </p:cNvPr>
          <p:cNvSpPr txBox="1">
            <a:spLocks/>
          </p:cNvSpPr>
          <p:nvPr/>
        </p:nvSpPr>
        <p:spPr>
          <a:xfrm>
            <a:off x="653357" y="1245705"/>
            <a:ext cx="3682637" cy="113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2023-24 adopted Budget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8A45A7-2063-C204-452A-0669799C6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57" t="14755" r="930" b="3691"/>
          <a:stretch/>
        </p:blipFill>
        <p:spPr>
          <a:xfrm>
            <a:off x="104223" y="2014918"/>
            <a:ext cx="6083513" cy="4592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90B41D-2F72-093D-6E78-71BB0BD79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73" t="15725" r="2653" b="5819"/>
          <a:stretch/>
        </p:blipFill>
        <p:spPr>
          <a:xfrm>
            <a:off x="6220213" y="2108502"/>
            <a:ext cx="5867564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5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5F8A45-F6E6-70BE-E5A0-9D4FD59F1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5B9ABE-1DF2-6623-E4DE-F5F04CBA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054" y="369720"/>
            <a:ext cx="10406319" cy="83880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expenditures by function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69A9493-43BC-0A4C-FB27-268AC6B514AD}"/>
              </a:ext>
            </a:extLst>
          </p:cNvPr>
          <p:cNvSpPr txBox="1">
            <a:spLocks/>
          </p:cNvSpPr>
          <p:nvPr/>
        </p:nvSpPr>
        <p:spPr>
          <a:xfrm>
            <a:off x="6382721" y="1245705"/>
            <a:ext cx="3682637" cy="113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2024-25 manager’s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proposed Budget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96FC04D-AF33-195C-1FFC-4E5C64DDC15F}"/>
              </a:ext>
            </a:extLst>
          </p:cNvPr>
          <p:cNvSpPr txBox="1">
            <a:spLocks/>
          </p:cNvSpPr>
          <p:nvPr/>
        </p:nvSpPr>
        <p:spPr>
          <a:xfrm>
            <a:off x="653357" y="1245705"/>
            <a:ext cx="3682637" cy="113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2023-24 adopted Budget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71368F-41BA-C76E-BBE9-24F1FC6D7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32" t="16610" r="1931" b="1454"/>
          <a:stretch/>
        </p:blipFill>
        <p:spPr>
          <a:xfrm>
            <a:off x="5364804" y="2159844"/>
            <a:ext cx="6662070" cy="4609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AE7124-234F-E39E-29BA-C9DFA71CB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46" t="14772" r="4661"/>
          <a:stretch/>
        </p:blipFill>
        <p:spPr>
          <a:xfrm>
            <a:off x="165126" y="2071293"/>
            <a:ext cx="5745018" cy="47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3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3C95E0-2BC0-B57A-939C-F8C35D91C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1DDDFB-569A-2C43-5FAC-846887CD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054" y="369720"/>
            <a:ext cx="10406319" cy="83880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Municipal expenditures by Category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6ED73DE-FC22-DF8C-5562-B13FD540D304}"/>
              </a:ext>
            </a:extLst>
          </p:cNvPr>
          <p:cNvSpPr txBox="1">
            <a:spLocks/>
          </p:cNvSpPr>
          <p:nvPr/>
        </p:nvSpPr>
        <p:spPr>
          <a:xfrm>
            <a:off x="6382721" y="1245705"/>
            <a:ext cx="3682637" cy="113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2024-25 manager’s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proposed Budget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9FA42C5-C67A-2A41-CF89-D202497A2279}"/>
              </a:ext>
            </a:extLst>
          </p:cNvPr>
          <p:cNvSpPr txBox="1">
            <a:spLocks/>
          </p:cNvSpPr>
          <p:nvPr/>
        </p:nvSpPr>
        <p:spPr>
          <a:xfrm>
            <a:off x="653357" y="1245705"/>
            <a:ext cx="3682637" cy="113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2023-24 adopted 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1DD94-2791-4224-A228-C48E9A5F08A3}"/>
              </a:ext>
            </a:extLst>
          </p:cNvPr>
          <p:cNvSpPr txBox="1"/>
          <p:nvPr/>
        </p:nvSpPr>
        <p:spPr>
          <a:xfrm>
            <a:off x="10421371" y="1087262"/>
            <a:ext cx="1507149" cy="646331"/>
          </a:xfrm>
          <a:prstGeom prst="rect">
            <a:avLst/>
          </a:prstGeom>
          <a:solidFill>
            <a:srgbClr val="0DDE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Municipal Depts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15F45-84A0-AE60-E5FE-CC06B2238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87" t="17066" r="4052" b="6519"/>
          <a:stretch/>
        </p:blipFill>
        <p:spPr>
          <a:xfrm>
            <a:off x="194627" y="2238088"/>
            <a:ext cx="5604164" cy="419652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0FE739-B2BB-0E28-82F0-FD8448454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861" t="15461" r="2226" b="5816"/>
          <a:stretch/>
        </p:blipFill>
        <p:spPr>
          <a:xfrm>
            <a:off x="6200094" y="2189810"/>
            <a:ext cx="5719928" cy="4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3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00C4ED-CB18-112C-4471-CA7F9795C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E348E7-28E4-7972-3B4D-CF87934F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19" y="251084"/>
            <a:ext cx="11352362" cy="63682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Major drivers – municipal expenditures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D5967-73A9-1851-483A-32C27A488AFF}"/>
              </a:ext>
            </a:extLst>
          </p:cNvPr>
          <p:cNvSpPr txBox="1"/>
          <p:nvPr/>
        </p:nvSpPr>
        <p:spPr>
          <a:xfrm>
            <a:off x="3111226" y="870057"/>
            <a:ext cx="6291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2023-24 Budget         2024-25 Budget change by expenditure category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3FC66F9-2418-90A1-7943-C52980779350}"/>
              </a:ext>
            </a:extLst>
          </p:cNvPr>
          <p:cNvSpPr/>
          <p:nvPr/>
        </p:nvSpPr>
        <p:spPr>
          <a:xfrm>
            <a:off x="6021395" y="979651"/>
            <a:ext cx="471054" cy="2098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F67EE3-BAE5-226D-C607-350A2AFBFAE4}"/>
              </a:ext>
            </a:extLst>
          </p:cNvPr>
          <p:cNvSpPr txBox="1"/>
          <p:nvPr/>
        </p:nvSpPr>
        <p:spPr>
          <a:xfrm>
            <a:off x="10449081" y="870057"/>
            <a:ext cx="1507149" cy="646331"/>
          </a:xfrm>
          <a:prstGeom prst="rect">
            <a:avLst/>
          </a:prstGeom>
          <a:solidFill>
            <a:srgbClr val="0DDE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Municipal Depts ONLY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1788BC-1001-F995-FF44-D170DA4ED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12"/>
          <a:stretch/>
        </p:blipFill>
        <p:spPr>
          <a:xfrm>
            <a:off x="295153" y="1792793"/>
            <a:ext cx="11601694" cy="48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8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3C95E0-2BC0-B57A-939C-F8C35D91C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1DDDFB-569A-2C43-5FAC-846887CD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054" y="369720"/>
            <a:ext cx="10406319" cy="83880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Municipal contractual Services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6ED73DE-FC22-DF8C-5562-B13FD540D304}"/>
              </a:ext>
            </a:extLst>
          </p:cNvPr>
          <p:cNvSpPr txBox="1">
            <a:spLocks/>
          </p:cNvSpPr>
          <p:nvPr/>
        </p:nvSpPr>
        <p:spPr>
          <a:xfrm>
            <a:off x="163075" y="1489445"/>
            <a:ext cx="3682637" cy="113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2024-25 manager’s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proposed 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1DD94-2791-4224-A228-C48E9A5F08A3}"/>
              </a:ext>
            </a:extLst>
          </p:cNvPr>
          <p:cNvSpPr txBox="1"/>
          <p:nvPr/>
        </p:nvSpPr>
        <p:spPr>
          <a:xfrm>
            <a:off x="10421371" y="1087262"/>
            <a:ext cx="1507149" cy="646331"/>
          </a:xfrm>
          <a:prstGeom prst="rect">
            <a:avLst/>
          </a:prstGeom>
          <a:solidFill>
            <a:srgbClr val="0DDE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Municipal Depts ONLY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31253CA-62BA-FE08-5B28-1B7F536E0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63" t="15364" r="1938" b="823"/>
          <a:stretch/>
        </p:blipFill>
        <p:spPr>
          <a:xfrm>
            <a:off x="4520572" y="1208522"/>
            <a:ext cx="6935638" cy="55006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CDD909-CA9C-0D62-7166-82088FFDF837}"/>
              </a:ext>
            </a:extLst>
          </p:cNvPr>
          <p:cNvSpPr txBox="1"/>
          <p:nvPr/>
        </p:nvSpPr>
        <p:spPr>
          <a:xfrm>
            <a:off x="353187" y="2904993"/>
            <a:ext cx="4167385" cy="308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Contractual services increased 14.5% over 2023-24 budget – primarily driven by: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$300,000 Revaluation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$190,000 Trash/Recycling Collection &amp; Disposal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$110,000 R&amp;M Vehicles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$100,000 Professional Services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0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>
                <a:lumMod val="95000"/>
              </a:schemeClr>
            </a:gs>
            <a:gs pos="100000">
              <a:schemeClr val="tx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E62A00-BCA2-AD6E-C7AE-DAB11A9A1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C76E0B-DFC1-9F61-FA76-AC2A7AA7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8038"/>
            <a:ext cx="11264347" cy="733597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Manager adjustments to municipal department budgets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86FB5E-9286-A40B-7CBC-2F22B2167C6B}"/>
              </a:ext>
            </a:extLst>
          </p:cNvPr>
          <p:cNvSpPr txBox="1">
            <a:spLocks/>
          </p:cNvSpPr>
          <p:nvPr/>
        </p:nvSpPr>
        <p:spPr>
          <a:xfrm>
            <a:off x="662608" y="2697171"/>
            <a:ext cx="10416210" cy="397565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TOTAL Expenditure reductions: 		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$655,222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Diesel &amp; Gasoline – $90,612 – based on signing fuel contract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Planning Prof Services – $150,000 – find alternate funding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Fire Dept Capital Equip - $80,000 – find alternate funding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PW Capital Equip – $45,990 – delay or find alternate funding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PW Central Garage Mechanic – $87,898 – not this year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Rec Building – $65,722 – fund repairs from Facilities Reserve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Police Dept - $60,000 – salary vacancy factor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Contingency - $25,000 – adjust for BDA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Street Resurfacing/Rehab - $50,000 – reduce annual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2D73-3F9A-6B44-6E4F-84777226BCF7}"/>
              </a:ext>
            </a:extLst>
          </p:cNvPr>
          <p:cNvSpPr txBox="1">
            <a:spLocks/>
          </p:cNvSpPr>
          <p:nvPr/>
        </p:nvSpPr>
        <p:spPr>
          <a:xfrm>
            <a:off x="662608" y="957647"/>
            <a:ext cx="10416210" cy="160351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TOTAL Revenue increase: 		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$475,000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State Revenue Sharing Balance – $150,000 to offset taxes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Unassigned fund balance - $325,000 to offset Revaluation &amp; portion of Professional Services for the Comprehensive Plan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F470B-6573-CBAE-D4B2-9F11E8D2A1E6}"/>
              </a:ext>
            </a:extLst>
          </p:cNvPr>
          <p:cNvSpPr txBox="1"/>
          <p:nvPr/>
        </p:nvSpPr>
        <p:spPr>
          <a:xfrm>
            <a:off x="10421371" y="1087262"/>
            <a:ext cx="1507149" cy="646331"/>
          </a:xfrm>
          <a:prstGeom prst="rect">
            <a:avLst/>
          </a:prstGeom>
          <a:solidFill>
            <a:srgbClr val="0DDE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Municipal Depts ONLY</a:t>
            </a:r>
          </a:p>
        </p:txBody>
      </p:sp>
    </p:spTree>
    <p:extLst>
      <p:ext uri="{BB962C8B-B14F-4D97-AF65-F5344CB8AC3E}">
        <p14:creationId xmlns:p14="http://schemas.microsoft.com/office/powerpoint/2010/main" val="150627463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16c05727-aa75-4e4a-9b5f-8a80a1165891"/>
    <ds:schemaRef ds:uri="http://purl.org/dc/terms/"/>
    <ds:schemaRef ds:uri="http://purl.org/dc/dcmitype/"/>
    <ds:schemaRef ds:uri="71af3243-3dd4-4a8d-8c0d-dd76da1f02a5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771</TotalTime>
  <Words>525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Vapor Trail</vt:lpstr>
      <vt:lpstr>Town of Brunswick, Maine</vt:lpstr>
      <vt:lpstr>Manager’s Proposed Budget - overview</vt:lpstr>
      <vt:lpstr>2024-25 Budget  net tax (page 4)</vt:lpstr>
      <vt:lpstr>revenues by source</vt:lpstr>
      <vt:lpstr>expenditures by function</vt:lpstr>
      <vt:lpstr>Municipal expenditures by Category</vt:lpstr>
      <vt:lpstr>Major drivers – municipal expenditures</vt:lpstr>
      <vt:lpstr>Municipal contractual Services</vt:lpstr>
      <vt:lpstr>Manager adjustments to municipal department budgets</vt:lpstr>
      <vt:lpstr>PowerPoint Presentation</vt:lpstr>
      <vt:lpstr>PowerPoint Presentation</vt:lpstr>
      <vt:lpstr>2024-25 Budget</vt:lpstr>
      <vt:lpstr>2024-25 Budget workshop/meeting schedule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Julia Henze</dc:creator>
  <cp:lastModifiedBy>Julia Henze</cp:lastModifiedBy>
  <cp:revision>30</cp:revision>
  <cp:lastPrinted>2024-02-25T22:03:06Z</cp:lastPrinted>
  <dcterms:created xsi:type="dcterms:W3CDTF">2024-02-24T16:51:38Z</dcterms:created>
  <dcterms:modified xsi:type="dcterms:W3CDTF">2024-04-19T20:32:08Z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